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8A8AFC-EB44-401D-9428-C319974231E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A57397A-5747-434B-A995-452AFADA3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icrosoft PhagsPa" pitchFamily="34" charset="0"/>
                <a:cs typeface="Aharoni" pitchFamily="2" charset="-79"/>
              </a:rPr>
              <a:t>Commas after introductory words, phrases, or clauses.</a:t>
            </a:r>
            <a:endParaRPr lang="en-US" dirty="0">
              <a:latin typeface="Microsoft PhagsPa" pitchFamily="34" charset="0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10000"/>
            <a:ext cx="6400800" cy="1524000"/>
          </a:xfrm>
        </p:spPr>
        <p:txBody>
          <a:bodyPr>
            <a:normAutofit/>
          </a:bodyPr>
          <a:lstStyle/>
          <a:p>
            <a:endParaRPr lang="en-US" sz="2800" i="0" dirty="0">
              <a:solidFill>
                <a:schemeClr val="tx1"/>
              </a:solidFill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6. If you look carefully at these old tintypes you will see how different dress and housing used to be.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0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7. Since the Canadians lost their ten games they will not be in the playoffs.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8. It is doubtful however that the weather will change our plans.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3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4000" b="1" dirty="0" smtClean="0">
                <a:latin typeface="Microsoft PhagsPa" pitchFamily="34" charset="0"/>
              </a:rPr>
              <a:t>The End!</a:t>
            </a:r>
            <a:endParaRPr lang="en-US" sz="4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3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400800" cy="4191001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a comma to separate an introductory word, phrase, or clause from the rest of the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3575538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Yes, I will go.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After circling twice, the airplane landed.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Although Tarzan needed help, he said nothing.</a:t>
            </a:r>
          </a:p>
          <a:p>
            <a:pPr algn="ctr"/>
            <a:endParaRPr lang="en-US" sz="24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2" y="1066800"/>
            <a:ext cx="65532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with interrupters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623" y="1981200"/>
            <a:ext cx="6400800" cy="2590800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sz="2400" b="1" dirty="0" smtClean="0">
                <a:latin typeface="Microsoft PhagsPa" pitchFamily="34" charset="0"/>
              </a:rPr>
              <a:t>Use commas to </a:t>
            </a:r>
            <a:r>
              <a:rPr lang="en-US" sz="2400" b="1" dirty="0">
                <a:latin typeface="Microsoft PhagsPa" pitchFamily="34" charset="0"/>
              </a:rPr>
              <a:t>s</a:t>
            </a:r>
            <a:r>
              <a:rPr lang="en-US" sz="2400" b="1" dirty="0" smtClean="0">
                <a:latin typeface="Microsoft PhagsPa" pitchFamily="34" charset="0"/>
              </a:rPr>
              <a:t>et off words or groups of words that interrupt the flow of thought in a sentence.</a:t>
            </a:r>
            <a:endParaRPr lang="en-US" sz="2400" b="1" dirty="0">
              <a:latin typeface="Microsoft PhagsP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432" y="38100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icrosoft PhagsPa" pitchFamily="34" charset="0"/>
              </a:rPr>
              <a:t>Example:</a:t>
            </a: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Anne, to tell the truth, was quite happy.</a:t>
            </a:r>
          </a:p>
          <a:p>
            <a:pPr algn="ctr"/>
            <a:endParaRPr lang="en-US" sz="2400" b="1" dirty="0" smtClean="0">
              <a:latin typeface="Microsoft PhagsPa" pitchFamily="34" charset="0"/>
            </a:endParaRPr>
          </a:p>
          <a:p>
            <a:pPr algn="ctr"/>
            <a:r>
              <a:rPr lang="en-US" sz="2400" b="1" dirty="0" smtClean="0">
                <a:latin typeface="Microsoft PhagsPa" pitchFamily="34" charset="0"/>
              </a:rPr>
              <a:t>The reporter, moreover, is altogether inaccurate</a:t>
            </a:r>
            <a:r>
              <a:rPr lang="en-US" sz="2000" b="1" dirty="0" smtClean="0">
                <a:latin typeface="Microsoft PhagsPa" pitchFamily="34" charset="0"/>
              </a:rPr>
              <a:t>.</a:t>
            </a:r>
            <a:endParaRPr lang="en-US" sz="20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0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6400800" cy="4267200"/>
          </a:xfrm>
        </p:spPr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If you take out the interrupters, then the sentence will become complete.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Example: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report, however, has predicted rain for the weekend.</a:t>
            </a: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The latest weather report has predicted rain for the weekend.   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endParaRPr lang="en-US" sz="24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3200" b="1" dirty="0" smtClean="0">
                <a:latin typeface="Microsoft PhagsPa" pitchFamily="34" charset="0"/>
              </a:rPr>
              <a:t>Add commas where necessary.</a:t>
            </a:r>
          </a:p>
        </p:txBody>
      </p:sp>
    </p:spTree>
    <p:extLst>
      <p:ext uri="{BB962C8B-B14F-4D97-AF65-F5344CB8AC3E}">
        <p14:creationId xmlns:p14="http://schemas.microsoft.com/office/powerpoint/2010/main" val="157033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85800"/>
            <a:ext cx="6858000" cy="5486400"/>
          </a:xfrm>
        </p:spPr>
        <p:txBody>
          <a:bodyPr>
            <a:noAutofit/>
          </a:bodyPr>
          <a:lstStyle/>
          <a:p>
            <a:pPr indent="0" algn="ctr">
              <a:buNone/>
            </a:pPr>
            <a:endParaRPr lang="en-US" sz="2800" dirty="0"/>
          </a:p>
          <a:p>
            <a:pPr indent="0" algn="ctr">
              <a:buNone/>
            </a:pPr>
            <a:endParaRPr lang="en-US" sz="2800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1. No I don’t think the library is open on Sundays.</a:t>
            </a:r>
          </a:p>
          <a:p>
            <a:pPr indent="0" algn="ctr">
              <a:buNone/>
            </a:pPr>
            <a:endParaRPr lang="en-US" sz="2800" b="1" dirty="0">
              <a:latin typeface="Microsoft PhagsPa" pitchFamily="34" charset="0"/>
            </a:endParaRPr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2. Yes I have finished the dishes.</a:t>
            </a:r>
          </a:p>
        </p:txBody>
      </p:sp>
    </p:spTree>
    <p:extLst>
      <p:ext uri="{BB962C8B-B14F-4D97-AF65-F5344CB8AC3E}">
        <p14:creationId xmlns:p14="http://schemas.microsoft.com/office/powerpoint/2010/main" val="546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3. Although the game was postponed until Friday we had practice every morning.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9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4. The exam however will be given as scheduled.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395" y="2438400"/>
            <a:ext cx="6400800" cy="3048001"/>
          </a:xfrm>
        </p:spPr>
        <p:txBody>
          <a:bodyPr/>
          <a:lstStyle/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r>
              <a:rPr lang="en-US" sz="2800" b="1" dirty="0" smtClean="0">
                <a:latin typeface="Microsoft PhagsPa" pitchFamily="34" charset="0"/>
              </a:rPr>
              <a:t>5. Since Mardi Gras is such a celebrated occasion in New Orleans most schools there take a holiday.</a:t>
            </a:r>
            <a:endParaRPr lang="en-US" sz="2800" b="1" dirty="0">
              <a:latin typeface="Microsoft PhagsP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6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71</TotalTime>
  <Words>273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Couture</vt:lpstr>
      <vt:lpstr>Commas after introductory words, phrases, or clauses.</vt:lpstr>
      <vt:lpstr>PowerPoint Presentation</vt:lpstr>
      <vt:lpstr>Commas with interrupters</vt:lpstr>
      <vt:lpstr>PowerPoint Presentation</vt:lpstr>
      <vt:lpstr>Quiz!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after introductory words, phrases, or clauses.</dc:title>
  <dc:creator>Lamoreau, Paris</dc:creator>
  <cp:lastModifiedBy>ED18</cp:lastModifiedBy>
  <cp:revision>10</cp:revision>
  <dcterms:created xsi:type="dcterms:W3CDTF">2012-04-18T16:42:33Z</dcterms:created>
  <dcterms:modified xsi:type="dcterms:W3CDTF">2013-02-04T18:55:23Z</dcterms:modified>
</cp:coreProperties>
</file>