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69" r:id="rId16"/>
    <p:sldId id="272" r:id="rId17"/>
    <p:sldId id="273" r:id="rId18"/>
    <p:sldId id="274" r:id="rId19"/>
    <p:sldId id="278" r:id="rId20"/>
    <p:sldId id="279" r:id="rId21"/>
    <p:sldId id="275" r:id="rId22"/>
    <p:sldId id="280" r:id="rId23"/>
    <p:sldId id="283" r:id="rId24"/>
    <p:sldId id="276" r:id="rId25"/>
    <p:sldId id="281" r:id="rId26"/>
    <p:sldId id="284" r:id="rId27"/>
    <p:sldId id="277" r:id="rId28"/>
    <p:sldId id="282" r:id="rId29"/>
    <p:sldId id="285" r:id="rId30"/>
    <p:sldId id="286" r:id="rId31"/>
    <p:sldId id="310" r:id="rId32"/>
    <p:sldId id="311" r:id="rId33"/>
    <p:sldId id="302" r:id="rId34"/>
    <p:sldId id="312" r:id="rId35"/>
    <p:sldId id="287" r:id="rId36"/>
    <p:sldId id="295" r:id="rId37"/>
    <p:sldId id="313" r:id="rId38"/>
    <p:sldId id="303" r:id="rId39"/>
    <p:sldId id="316" r:id="rId40"/>
    <p:sldId id="288" r:id="rId41"/>
    <p:sldId id="296" r:id="rId42"/>
    <p:sldId id="318" r:id="rId43"/>
    <p:sldId id="304" r:id="rId44"/>
    <p:sldId id="317" r:id="rId45"/>
    <p:sldId id="289" r:id="rId46"/>
    <p:sldId id="297" r:id="rId47"/>
    <p:sldId id="320" r:id="rId48"/>
    <p:sldId id="305" r:id="rId49"/>
    <p:sldId id="319" r:id="rId50"/>
    <p:sldId id="290" r:id="rId51"/>
    <p:sldId id="298" r:id="rId52"/>
    <p:sldId id="321" r:id="rId53"/>
    <p:sldId id="306" r:id="rId54"/>
    <p:sldId id="322" r:id="rId55"/>
    <p:sldId id="291" r:id="rId56"/>
    <p:sldId id="299" r:id="rId57"/>
    <p:sldId id="324" r:id="rId58"/>
    <p:sldId id="307" r:id="rId59"/>
    <p:sldId id="323" r:id="rId60"/>
    <p:sldId id="292" r:id="rId61"/>
    <p:sldId id="300" r:id="rId62"/>
    <p:sldId id="325" r:id="rId63"/>
    <p:sldId id="308" r:id="rId64"/>
    <p:sldId id="326" r:id="rId65"/>
    <p:sldId id="293" r:id="rId66"/>
    <p:sldId id="301" r:id="rId67"/>
    <p:sldId id="328" r:id="rId68"/>
    <p:sldId id="309" r:id="rId69"/>
    <p:sldId id="327" r:id="rId70"/>
    <p:sldId id="315" r:id="rId7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0345E57E-7D66-46BF-8849-00B9664A8B26}" type="datetimeFigureOut">
              <a:rPr lang="fr-FR" smtClean="0"/>
              <a:t>06/02/2013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806D36E-5670-4F90-B0B6-2C9210D7A332}" type="slidenum">
              <a:rPr lang="fr-FR" smtClean="0"/>
              <a:t>‹#›</a:t>
            </a:fld>
            <a:endParaRPr lang="fr-FR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E57E-7D66-46BF-8849-00B9664A8B26}" type="datetimeFigureOut">
              <a:rPr lang="fr-FR" smtClean="0"/>
              <a:t>06/02/2013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6D36E-5670-4F90-B0B6-2C9210D7A332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E57E-7D66-46BF-8849-00B9664A8B26}" type="datetimeFigureOut">
              <a:rPr lang="fr-FR" smtClean="0"/>
              <a:t>06/02/2013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6D36E-5670-4F90-B0B6-2C9210D7A332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E57E-7D66-46BF-8849-00B9664A8B26}" type="datetimeFigureOut">
              <a:rPr lang="fr-FR" smtClean="0"/>
              <a:t>06/02/2013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6D36E-5670-4F90-B0B6-2C9210D7A332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E57E-7D66-46BF-8849-00B9664A8B26}" type="datetimeFigureOut">
              <a:rPr lang="fr-FR" smtClean="0"/>
              <a:t>06/02/2013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6D36E-5670-4F90-B0B6-2C9210D7A332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E57E-7D66-46BF-8849-00B9664A8B26}" type="datetimeFigureOut">
              <a:rPr lang="fr-FR" smtClean="0"/>
              <a:t>06/02/2013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6D36E-5670-4F90-B0B6-2C9210D7A332}" type="slidenum">
              <a:rPr lang="fr-FR" smtClean="0"/>
              <a:t>‹#›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E57E-7D66-46BF-8849-00B9664A8B26}" type="datetimeFigureOut">
              <a:rPr lang="fr-FR" smtClean="0"/>
              <a:t>06/02/2013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6D36E-5670-4F90-B0B6-2C9210D7A332}" type="slidenum">
              <a:rPr lang="fr-FR" smtClean="0"/>
              <a:t>‹#›</a:t>
            </a:fld>
            <a:endParaRPr lang="fr-FR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E57E-7D66-46BF-8849-00B9664A8B26}" type="datetimeFigureOut">
              <a:rPr lang="fr-FR" smtClean="0"/>
              <a:t>06/02/2013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6D36E-5670-4F90-B0B6-2C9210D7A332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E57E-7D66-46BF-8849-00B9664A8B26}" type="datetimeFigureOut">
              <a:rPr lang="fr-FR" smtClean="0"/>
              <a:t>06/02/2013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6D36E-5670-4F90-B0B6-2C9210D7A332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E57E-7D66-46BF-8849-00B9664A8B26}" type="datetimeFigureOut">
              <a:rPr lang="fr-FR" smtClean="0"/>
              <a:t>06/02/2013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6D36E-5670-4F90-B0B6-2C9210D7A332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E57E-7D66-46BF-8849-00B9664A8B26}" type="datetimeFigureOut">
              <a:rPr lang="fr-FR" smtClean="0"/>
              <a:t>06/02/2013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6D36E-5670-4F90-B0B6-2C9210D7A332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0345E57E-7D66-46BF-8849-00B9664A8B26}" type="datetimeFigureOut">
              <a:rPr lang="fr-FR" smtClean="0"/>
              <a:t>06/02/2013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806D36E-5670-4F90-B0B6-2C9210D7A332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6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59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63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6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6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66.xml"/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69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" Target="slide7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 rot="360000">
            <a:off x="3201939" y="2835823"/>
            <a:ext cx="5201336" cy="1783314"/>
          </a:xfrm>
        </p:spPr>
        <p:txBody>
          <a:bodyPr/>
          <a:lstStyle/>
          <a:p>
            <a:r>
              <a:rPr lang="fr-CA" sz="4600" dirty="0" smtClean="0"/>
              <a:t>How to use commas </a:t>
            </a:r>
            <a:r>
              <a:rPr lang="fr-CA" sz="4600" dirty="0" err="1" smtClean="0"/>
              <a:t>with</a:t>
            </a:r>
            <a:r>
              <a:rPr lang="fr-CA" sz="4600" dirty="0" smtClean="0"/>
              <a:t> </a:t>
            </a:r>
            <a:r>
              <a:rPr lang="fr-CA" sz="4600" dirty="0" err="1" smtClean="0"/>
              <a:t>quotations</a:t>
            </a:r>
            <a:r>
              <a:rPr lang="fr-CA" sz="4600" dirty="0" smtClean="0"/>
              <a:t>.</a:t>
            </a:r>
            <a:endParaRPr lang="fr-FR" sz="4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By </a:t>
            </a:r>
            <a:r>
              <a:rPr lang="fr-CA" smtClean="0"/>
              <a:t>Drew </a:t>
            </a:r>
            <a:r>
              <a:rPr lang="fr-CA" smtClean="0"/>
              <a:t>  </a:t>
            </a:r>
            <a:r>
              <a:rPr lang="fr-CA" dirty="0" smtClean="0"/>
              <a:t>8G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019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56792"/>
            <a:ext cx="746760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correct answer is B, “Let’s go,” Bob exclaimed, “I don’t want to miss the bus!”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fr-FR" sz="7800" dirty="0"/>
          </a:p>
        </p:txBody>
      </p:sp>
    </p:spTree>
    <p:extLst>
      <p:ext uri="{BB962C8B-B14F-4D97-AF65-F5344CB8AC3E}">
        <p14:creationId xmlns:p14="http://schemas.microsoft.com/office/powerpoint/2010/main" val="35560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745432"/>
            <a:ext cx="74676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That’s the right answer!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132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1892"/>
            <a:ext cx="8964488" cy="1442674"/>
          </a:xfrm>
        </p:spPr>
        <p:txBody>
          <a:bodyPr/>
          <a:lstStyle/>
          <a:p>
            <a:r>
              <a:rPr lang="en-US" sz="4400" dirty="0"/>
              <a:t>What is the correct use of a comma?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56792"/>
            <a:ext cx="7467600" cy="4432933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Joe said, “I love you,”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Joe said. “I love you.”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Joe said, “I love you.”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Joe said! “I love you!”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360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41440" cy="1442674"/>
          </a:xfrm>
        </p:spPr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1988840"/>
            <a:ext cx="7467600" cy="39513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C, Joe said, “I love you.”</a:t>
            </a:r>
            <a:endParaRPr lang="fr-FR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fr-FR" sz="7800" dirty="0"/>
          </a:p>
        </p:txBody>
      </p:sp>
    </p:spTree>
    <p:extLst>
      <p:ext uri="{BB962C8B-B14F-4D97-AF65-F5344CB8AC3E}">
        <p14:creationId xmlns:p14="http://schemas.microsoft.com/office/powerpoint/2010/main" val="27230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fr-FR" sz="7800" dirty="0"/>
          </a:p>
        </p:txBody>
      </p:sp>
    </p:spTree>
    <p:extLst>
      <p:ext uri="{BB962C8B-B14F-4D97-AF65-F5344CB8AC3E}">
        <p14:creationId xmlns:p14="http://schemas.microsoft.com/office/powerpoint/2010/main" val="36981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1892"/>
            <a:ext cx="8964488" cy="1442674"/>
          </a:xfrm>
        </p:spPr>
        <p:txBody>
          <a:bodyPr/>
          <a:lstStyle/>
          <a:p>
            <a:r>
              <a:rPr lang="en-US" sz="4400" dirty="0"/>
              <a:t>What is the correct use of a comma?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56792"/>
            <a:ext cx="7467600" cy="4432933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Joe said, “I love you,”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Joe said. “I love you.”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Joe said, “I love you.”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Joe said! “I love you!”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467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41440" cy="1442674"/>
          </a:xfrm>
        </p:spPr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1988840"/>
            <a:ext cx="7467600" cy="39513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C, Joe said, “I love you.”</a:t>
            </a:r>
            <a:endParaRPr lang="fr-FR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fr-FR" sz="7800" dirty="0"/>
          </a:p>
        </p:txBody>
      </p:sp>
    </p:spTree>
    <p:extLst>
      <p:ext uri="{BB962C8B-B14F-4D97-AF65-F5344CB8AC3E}">
        <p14:creationId xmlns:p14="http://schemas.microsoft.com/office/powerpoint/2010/main" val="271975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fr-FR" sz="7800" dirty="0"/>
          </a:p>
        </p:txBody>
      </p:sp>
    </p:spTree>
    <p:extLst>
      <p:ext uri="{BB962C8B-B14F-4D97-AF65-F5344CB8AC3E}">
        <p14:creationId xmlns:p14="http://schemas.microsoft.com/office/powerpoint/2010/main" val="200724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642" y="21892"/>
            <a:ext cx="8943511" cy="1442674"/>
          </a:xfrm>
        </p:spPr>
        <p:txBody>
          <a:bodyPr/>
          <a:lstStyle/>
          <a:p>
            <a:r>
              <a:rPr lang="en-US" sz="4400" dirty="0" smtClean="0"/>
              <a:t>What is the correct use of a comma?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484784"/>
            <a:ext cx="7467600" cy="3951337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“Oh my gosh,” I said,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“Oh my gosh!” I said,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“Oh my gosh.” I said.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“Oh my gosh,” I said.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330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D, “Oh my gosh,” I said.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>
              <a:hlinkClick r:id="rId2" action="ppaction://hlinksldjump"/>
            </a:endParaRPr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 smtClean="0"/>
          </a:p>
        </p:txBody>
      </p:sp>
    </p:spTree>
    <p:extLst>
      <p:ext uri="{BB962C8B-B14F-4D97-AF65-F5344CB8AC3E}">
        <p14:creationId xmlns:p14="http://schemas.microsoft.com/office/powerpoint/2010/main" val="89727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So, how do </a:t>
            </a:r>
            <a:r>
              <a:rPr lang="fr-CA" dirty="0" err="1" smtClean="0"/>
              <a:t>you</a:t>
            </a:r>
            <a:r>
              <a:rPr lang="fr-CA" dirty="0" smtClean="0"/>
              <a:t> use commas?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Commas are </a:t>
            </a:r>
            <a:r>
              <a:rPr lang="fr-CA" dirty="0" err="1" smtClean="0"/>
              <a:t>used</a:t>
            </a:r>
            <a:r>
              <a:rPr lang="fr-CA" dirty="0" smtClean="0"/>
              <a:t> </a:t>
            </a:r>
            <a:r>
              <a:rPr lang="fr-CA" dirty="0" err="1" smtClean="0"/>
              <a:t>with</a:t>
            </a:r>
            <a:r>
              <a:rPr lang="fr-CA" dirty="0" smtClean="0"/>
              <a:t> </a:t>
            </a:r>
            <a:r>
              <a:rPr lang="fr-CA" dirty="0" err="1" smtClean="0"/>
              <a:t>quotations</a:t>
            </a:r>
            <a:r>
              <a:rPr lang="fr-CA" dirty="0" smtClean="0"/>
              <a:t> to set off </a:t>
            </a:r>
            <a:r>
              <a:rPr lang="fr-CA" dirty="0" err="1" smtClean="0"/>
              <a:t>any</a:t>
            </a:r>
            <a:r>
              <a:rPr lang="fr-CA" dirty="0" smtClean="0"/>
              <a:t> </a:t>
            </a:r>
            <a:r>
              <a:rPr lang="fr-CA" dirty="0" err="1" smtClean="0"/>
              <a:t>explanatory</a:t>
            </a:r>
            <a:r>
              <a:rPr lang="fr-CA" dirty="0" smtClean="0"/>
              <a:t> </a:t>
            </a:r>
            <a:r>
              <a:rPr lang="fr-CA" dirty="0" err="1" smtClean="0"/>
              <a:t>words</a:t>
            </a:r>
            <a:r>
              <a:rPr lang="fr-CA" dirty="0" smtClean="0"/>
              <a:t> of a direct </a:t>
            </a:r>
            <a:r>
              <a:rPr lang="fr-CA" dirty="0" err="1" smtClean="0"/>
              <a:t>quotation</a:t>
            </a:r>
            <a:r>
              <a:rPr lang="fr-CA" dirty="0" smtClean="0"/>
              <a:t>, i.e.:</a:t>
            </a:r>
          </a:p>
          <a:p>
            <a:pPr marL="0" indent="0" algn="ctr">
              <a:buNone/>
            </a:pPr>
            <a:endParaRPr lang="fr-CA" i="1" dirty="0" smtClean="0"/>
          </a:p>
          <a:p>
            <a:pPr marL="0" indent="0" algn="ctr">
              <a:buNone/>
            </a:pPr>
            <a:r>
              <a:rPr lang="fr-CA" i="1" dirty="0" smtClean="0"/>
              <a:t>Josh </a:t>
            </a:r>
            <a:r>
              <a:rPr lang="fr-CA" i="1" dirty="0" err="1" smtClean="0"/>
              <a:t>said</a:t>
            </a:r>
            <a:r>
              <a:rPr lang="fr-CA" i="1" dirty="0" smtClean="0"/>
              <a:t>,</a:t>
            </a:r>
          </a:p>
          <a:p>
            <a:pPr marL="0" indent="0" algn="ctr">
              <a:buNone/>
            </a:pPr>
            <a:r>
              <a:rPr lang="fr-CA" i="1" dirty="0" smtClean="0"/>
              <a:t>Adam </a:t>
            </a:r>
            <a:r>
              <a:rPr lang="fr-CA" i="1" dirty="0" err="1" smtClean="0"/>
              <a:t>persuaded</a:t>
            </a:r>
            <a:r>
              <a:rPr lang="fr-CA" i="1" dirty="0" smtClean="0"/>
              <a:t>,</a:t>
            </a:r>
          </a:p>
          <a:p>
            <a:pPr marL="0" indent="0" algn="ctr">
              <a:buNone/>
            </a:pPr>
            <a:r>
              <a:rPr lang="fr-CA" i="1" dirty="0" smtClean="0"/>
              <a:t>Grace </a:t>
            </a:r>
            <a:r>
              <a:rPr lang="fr-CA" i="1" dirty="0" err="1" smtClean="0"/>
              <a:t>answered</a:t>
            </a:r>
            <a:r>
              <a:rPr lang="fr-CA" i="1" dirty="0" smtClean="0"/>
              <a:t>,</a:t>
            </a:r>
          </a:p>
          <a:p>
            <a:pPr marL="0" indent="0" algn="ctr">
              <a:buNone/>
            </a:pPr>
            <a:r>
              <a:rPr lang="fr-CA" dirty="0" smtClean="0"/>
              <a:t>Etc.</a:t>
            </a:r>
            <a:endParaRPr lang="fr-CA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06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fr-FR" sz="7800" dirty="0"/>
          </a:p>
        </p:txBody>
      </p:sp>
    </p:spTree>
    <p:extLst>
      <p:ext uri="{BB962C8B-B14F-4D97-AF65-F5344CB8AC3E}">
        <p14:creationId xmlns:p14="http://schemas.microsoft.com/office/powerpoint/2010/main" val="245941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642" y="21892"/>
            <a:ext cx="8943511" cy="1442674"/>
          </a:xfrm>
        </p:spPr>
        <p:txBody>
          <a:bodyPr/>
          <a:lstStyle/>
          <a:p>
            <a:r>
              <a:rPr lang="en-US" sz="4400" dirty="0" smtClean="0"/>
              <a:t>What is the correct use of a comma?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484784"/>
            <a:ext cx="7467600" cy="3951337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“Oh my gosh,” I said,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“Oh my gosh!” I said,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“Oh my gosh.” I said.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“Oh my gosh,” I said.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133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D, “Oh my gosh,” I said.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 smtClean="0"/>
          </a:p>
        </p:txBody>
      </p:sp>
    </p:spTree>
    <p:extLst>
      <p:ext uri="{BB962C8B-B14F-4D97-AF65-F5344CB8AC3E}">
        <p14:creationId xmlns:p14="http://schemas.microsoft.com/office/powerpoint/2010/main" val="247727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fr-FR" sz="7800" dirty="0"/>
          </a:p>
        </p:txBody>
      </p:sp>
    </p:spTree>
    <p:extLst>
      <p:ext uri="{BB962C8B-B14F-4D97-AF65-F5344CB8AC3E}">
        <p14:creationId xmlns:p14="http://schemas.microsoft.com/office/powerpoint/2010/main" val="3927865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642" y="21892"/>
            <a:ext cx="8943511" cy="1442674"/>
          </a:xfrm>
        </p:spPr>
        <p:txBody>
          <a:bodyPr/>
          <a:lstStyle/>
          <a:p>
            <a:r>
              <a:rPr lang="en-US" sz="4400" dirty="0" smtClean="0"/>
              <a:t>What is the correct use of a comma?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484784"/>
            <a:ext cx="7467600" cy="3951337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“Oh my gosh,” I said,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“Oh my gosh!” I said,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“Oh my gosh.” I said.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“Oh my gosh,” I said.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20963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D, “Oh my gosh,” I said.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 smtClean="0"/>
          </a:p>
        </p:txBody>
      </p:sp>
    </p:spTree>
    <p:extLst>
      <p:ext uri="{BB962C8B-B14F-4D97-AF65-F5344CB8AC3E}">
        <p14:creationId xmlns:p14="http://schemas.microsoft.com/office/powerpoint/2010/main" val="24772791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fr-FR" sz="7800" dirty="0"/>
          </a:p>
        </p:txBody>
      </p:sp>
    </p:spTree>
    <p:extLst>
      <p:ext uri="{BB962C8B-B14F-4D97-AF65-F5344CB8AC3E}">
        <p14:creationId xmlns:p14="http://schemas.microsoft.com/office/powerpoint/2010/main" val="392786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642" y="21892"/>
            <a:ext cx="8943511" cy="1442674"/>
          </a:xfrm>
        </p:spPr>
        <p:txBody>
          <a:bodyPr/>
          <a:lstStyle/>
          <a:p>
            <a:r>
              <a:rPr lang="en-US" sz="4400" dirty="0" smtClean="0"/>
              <a:t>What is the correct use of a comma?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484784"/>
            <a:ext cx="7467600" cy="3951337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“Oh my gosh,” I said,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“Oh my gosh!” I said,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“Oh my gosh.” I said.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“Oh my gosh,” I said.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209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D, “Oh my gosh,” I said.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 smtClean="0"/>
          </a:p>
        </p:txBody>
      </p:sp>
    </p:spTree>
    <p:extLst>
      <p:ext uri="{BB962C8B-B14F-4D97-AF65-F5344CB8AC3E}">
        <p14:creationId xmlns:p14="http://schemas.microsoft.com/office/powerpoint/2010/main" val="247727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fr-FR" sz="7800" dirty="0"/>
          </a:p>
        </p:txBody>
      </p:sp>
    </p:spTree>
    <p:extLst>
      <p:ext uri="{BB962C8B-B14F-4D97-AF65-F5344CB8AC3E}">
        <p14:creationId xmlns:p14="http://schemas.microsoft.com/office/powerpoint/2010/main" val="392786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So, how </a:t>
            </a:r>
            <a:r>
              <a:rPr lang="fr-CA" dirty="0" err="1" smtClean="0"/>
              <a:t>does</a:t>
            </a:r>
            <a:r>
              <a:rPr lang="fr-CA" dirty="0" smtClean="0"/>
              <a:t> </a:t>
            </a:r>
            <a:r>
              <a:rPr lang="fr-CA" dirty="0" err="1" smtClean="0"/>
              <a:t>that</a:t>
            </a:r>
            <a:r>
              <a:rPr lang="fr-CA" dirty="0" smtClean="0"/>
              <a:t> fit in?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In a sentence </a:t>
            </a:r>
            <a:r>
              <a:rPr lang="fr-CA" dirty="0" err="1" smtClean="0"/>
              <a:t>with</a:t>
            </a:r>
            <a:r>
              <a:rPr lang="fr-CA" dirty="0" smtClean="0"/>
              <a:t> the direct </a:t>
            </a:r>
            <a:r>
              <a:rPr lang="fr-CA" dirty="0" err="1" smtClean="0"/>
              <a:t>quotation</a:t>
            </a:r>
            <a:r>
              <a:rPr lang="fr-CA" dirty="0" smtClean="0"/>
              <a:t> </a:t>
            </a:r>
            <a:r>
              <a:rPr lang="fr-CA" dirty="0" err="1" smtClean="0"/>
              <a:t>at</a:t>
            </a:r>
            <a:r>
              <a:rPr lang="fr-CA" dirty="0" smtClean="0"/>
              <a:t> the end, </a:t>
            </a:r>
            <a:r>
              <a:rPr lang="fr-CA" dirty="0" err="1" smtClean="0"/>
              <a:t>it</a:t>
            </a:r>
            <a:r>
              <a:rPr lang="fr-CA" dirty="0" smtClean="0"/>
              <a:t> </a:t>
            </a:r>
            <a:r>
              <a:rPr lang="fr-CA" dirty="0" err="1" smtClean="0"/>
              <a:t>would</a:t>
            </a:r>
            <a:r>
              <a:rPr lang="fr-CA" dirty="0" smtClean="0"/>
              <a:t> </a:t>
            </a:r>
            <a:r>
              <a:rPr lang="fr-CA" dirty="0" err="1" smtClean="0"/>
              <a:t>be</a:t>
            </a:r>
            <a:r>
              <a:rPr lang="fr-CA" dirty="0" smtClean="0"/>
              <a:t> </a:t>
            </a:r>
            <a:r>
              <a:rPr lang="fr-CA" dirty="0" err="1" smtClean="0"/>
              <a:t>written</a:t>
            </a:r>
            <a:r>
              <a:rPr lang="fr-CA" dirty="0" smtClean="0"/>
              <a:t> </a:t>
            </a:r>
            <a:r>
              <a:rPr lang="fr-CA" dirty="0" err="1" smtClean="0"/>
              <a:t>like</a:t>
            </a:r>
            <a:r>
              <a:rPr lang="fr-CA" dirty="0" smtClean="0"/>
              <a:t> </a:t>
            </a:r>
            <a:r>
              <a:rPr lang="fr-CA" dirty="0" err="1" smtClean="0"/>
              <a:t>this</a:t>
            </a:r>
            <a:r>
              <a:rPr lang="fr-CA" dirty="0" smtClean="0"/>
              <a:t>:</a:t>
            </a:r>
          </a:p>
          <a:p>
            <a:endParaRPr lang="fr-CA" dirty="0"/>
          </a:p>
          <a:p>
            <a:pPr marL="0" indent="0">
              <a:buNone/>
            </a:pPr>
            <a:r>
              <a:rPr lang="fr-CA" dirty="0" smtClean="0"/>
              <a:t>Tyler </a:t>
            </a:r>
            <a:r>
              <a:rPr lang="fr-CA" dirty="0" err="1" smtClean="0"/>
              <a:t>asked</a:t>
            </a:r>
            <a:r>
              <a:rPr lang="fr-CA" dirty="0" smtClean="0"/>
              <a:t>, </a:t>
            </a:r>
            <a:r>
              <a:rPr lang="en-US" dirty="0" smtClean="0"/>
              <a:t>“What are we having for supper?”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explanatory word would have a comma at the end of it, and the quote would begin with a capital letter.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684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442674"/>
          </a:xfrm>
        </p:spPr>
        <p:txBody>
          <a:bodyPr/>
          <a:lstStyle/>
          <a:p>
            <a:r>
              <a:rPr lang="en-US" sz="4000" dirty="0" smtClean="0"/>
              <a:t>What is the correct use of the comma?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556792"/>
            <a:ext cx="7467600" cy="3951337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George complained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“About the weather.”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complained. “About the weather,”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460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28800"/>
            <a:ext cx="7467600" cy="43609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A, George complained about the weather.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/>
          </a:p>
        </p:txBody>
      </p:sp>
    </p:spTree>
    <p:extLst>
      <p:ext uri="{BB962C8B-B14F-4D97-AF65-F5344CB8AC3E}">
        <p14:creationId xmlns:p14="http://schemas.microsoft.com/office/powerpoint/2010/main" val="17866981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Your</a:t>
            </a:r>
            <a:r>
              <a:rPr lang="fr-CA" dirty="0" smtClean="0"/>
              <a:t> Mark!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988840"/>
            <a:ext cx="7467600" cy="395133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999805" y="2967334"/>
            <a:ext cx="343242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1500" b="1" cap="none" spc="0" dirty="0" smtClean="0">
                <a:ln/>
                <a:solidFill>
                  <a:schemeClr val="accent3"/>
                </a:solidFill>
                <a:effectLst/>
              </a:rPr>
              <a:t>75%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Flèche droite rayée 5">
            <a:hlinkClick r:id="rId2" action="ppaction://hlinksldjump"/>
          </p:cNvPr>
          <p:cNvSpPr/>
          <p:nvPr/>
        </p:nvSpPr>
        <p:spPr>
          <a:xfrm>
            <a:off x="3383866" y="5085184"/>
            <a:ext cx="2664297" cy="1340768"/>
          </a:xfrm>
          <a:prstGeom prst="stripedRightArrow">
            <a:avLst>
              <a:gd name="adj1" fmla="val 50000"/>
              <a:gd name="adj2" fmla="val 611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082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 smtClean="0"/>
          </a:p>
        </p:txBody>
      </p:sp>
    </p:spTree>
    <p:extLst>
      <p:ext uri="{BB962C8B-B14F-4D97-AF65-F5344CB8AC3E}">
        <p14:creationId xmlns:p14="http://schemas.microsoft.com/office/powerpoint/2010/main" val="19919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Mark!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449463" y="2967335"/>
            <a:ext cx="4245073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11500" b="1" cap="none" spc="0" dirty="0" smtClean="0">
                <a:ln/>
                <a:solidFill>
                  <a:schemeClr val="accent3"/>
                </a:solidFill>
                <a:effectLst/>
              </a:rPr>
              <a:t>100%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Flèche droite rayée 4">
            <a:hlinkClick r:id="rId2" action="ppaction://hlinksldjump"/>
          </p:cNvPr>
          <p:cNvSpPr/>
          <p:nvPr/>
        </p:nvSpPr>
        <p:spPr>
          <a:xfrm>
            <a:off x="3131839" y="4859795"/>
            <a:ext cx="2880320" cy="16288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6794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442674"/>
          </a:xfrm>
        </p:spPr>
        <p:txBody>
          <a:bodyPr/>
          <a:lstStyle/>
          <a:p>
            <a:r>
              <a:rPr lang="en-US" sz="4000" dirty="0" smtClean="0"/>
              <a:t>What is the correct use of the comma?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556792"/>
            <a:ext cx="7467600" cy="3951337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George complained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“About the weather.”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complained. “About the weather,”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695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28800"/>
            <a:ext cx="7467600" cy="43609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A, George complained about the weather.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/>
          </a:p>
        </p:txBody>
      </p:sp>
    </p:spTree>
    <p:extLst>
      <p:ext uri="{BB962C8B-B14F-4D97-AF65-F5344CB8AC3E}">
        <p14:creationId xmlns:p14="http://schemas.microsoft.com/office/powerpoint/2010/main" val="6520764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Mark!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886282" y="2967335"/>
            <a:ext cx="337143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11500" b="1" cap="none" spc="0" dirty="0" smtClean="0">
                <a:ln/>
                <a:solidFill>
                  <a:schemeClr val="accent3"/>
                </a:solidFill>
                <a:effectLst/>
              </a:rPr>
              <a:t>50%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Flèche droite rayée 3">
            <a:hlinkClick r:id="rId2" action="ppaction://hlinksldjump"/>
          </p:cNvPr>
          <p:cNvSpPr/>
          <p:nvPr/>
        </p:nvSpPr>
        <p:spPr>
          <a:xfrm>
            <a:off x="3300494" y="4829383"/>
            <a:ext cx="2592288" cy="162395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358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 smtClean="0"/>
          </a:p>
        </p:txBody>
      </p:sp>
    </p:spTree>
    <p:extLst>
      <p:ext uri="{BB962C8B-B14F-4D97-AF65-F5344CB8AC3E}">
        <p14:creationId xmlns:p14="http://schemas.microsoft.com/office/powerpoint/2010/main" val="14091939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Your</a:t>
            </a:r>
            <a:r>
              <a:rPr lang="fr-CA" dirty="0" smtClean="0"/>
              <a:t> Mark!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988840"/>
            <a:ext cx="7467600" cy="395133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999805" y="2967334"/>
            <a:ext cx="343242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1500" b="1" cap="none" spc="0" dirty="0" smtClean="0">
                <a:ln/>
                <a:solidFill>
                  <a:schemeClr val="accent3"/>
                </a:solidFill>
                <a:effectLst/>
              </a:rPr>
              <a:t>75%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Flèche droite rayée 5">
            <a:hlinkClick r:id="rId2" action="ppaction://hlinksldjump"/>
          </p:cNvPr>
          <p:cNvSpPr/>
          <p:nvPr/>
        </p:nvSpPr>
        <p:spPr>
          <a:xfrm>
            <a:off x="3383866" y="5085184"/>
            <a:ext cx="2664297" cy="1340768"/>
          </a:xfrm>
          <a:prstGeom prst="stripedRightArrow">
            <a:avLst>
              <a:gd name="adj1" fmla="val 50000"/>
              <a:gd name="adj2" fmla="val 611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9696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 can’t be it.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No, to add sentence variety, writers will add the explanatory </a:t>
            </a:r>
            <a:r>
              <a:rPr lang="en-US" u="sng" dirty="0" smtClean="0"/>
              <a:t>at the end of the sentence</a:t>
            </a:r>
            <a:r>
              <a:rPr lang="en-US" dirty="0" smtClean="0"/>
              <a:t>, like this: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“I walked home today,” said Trina.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In this case, the period in the quote is replaced with a comma.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403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442674"/>
          </a:xfrm>
        </p:spPr>
        <p:txBody>
          <a:bodyPr/>
          <a:lstStyle/>
          <a:p>
            <a:r>
              <a:rPr lang="en-US" sz="4000" dirty="0" smtClean="0"/>
              <a:t>What is the correct use of the comma?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556792"/>
            <a:ext cx="7467600" cy="3951337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George complained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“About the weather.”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complained. “About the weather,”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69555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28800"/>
            <a:ext cx="7467600" cy="43609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A, George complained about the weather.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/>
          </a:p>
        </p:txBody>
      </p:sp>
    </p:spTree>
    <p:extLst>
      <p:ext uri="{BB962C8B-B14F-4D97-AF65-F5344CB8AC3E}">
        <p14:creationId xmlns:p14="http://schemas.microsoft.com/office/powerpoint/2010/main" val="6520764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Mark!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886282" y="2967335"/>
            <a:ext cx="337143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11500" b="1" cap="none" spc="0" dirty="0" smtClean="0">
                <a:ln/>
                <a:solidFill>
                  <a:schemeClr val="accent3"/>
                </a:solidFill>
                <a:effectLst/>
              </a:rPr>
              <a:t>50%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Flèche droite rayée 3">
            <a:hlinkClick r:id="rId2" action="ppaction://hlinksldjump"/>
          </p:cNvPr>
          <p:cNvSpPr/>
          <p:nvPr/>
        </p:nvSpPr>
        <p:spPr>
          <a:xfrm>
            <a:off x="3300494" y="4829383"/>
            <a:ext cx="2592288" cy="162395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77431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 smtClean="0"/>
          </a:p>
        </p:txBody>
      </p:sp>
    </p:spTree>
    <p:extLst>
      <p:ext uri="{BB962C8B-B14F-4D97-AF65-F5344CB8AC3E}">
        <p14:creationId xmlns:p14="http://schemas.microsoft.com/office/powerpoint/2010/main" val="14091939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Your</a:t>
            </a:r>
            <a:r>
              <a:rPr lang="fr-CA" dirty="0" smtClean="0"/>
              <a:t> Mark!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988840"/>
            <a:ext cx="7467600" cy="395133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999805" y="2967334"/>
            <a:ext cx="343242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1500" b="1" cap="none" spc="0" dirty="0" smtClean="0">
                <a:ln/>
                <a:solidFill>
                  <a:schemeClr val="accent3"/>
                </a:solidFill>
                <a:effectLst/>
              </a:rPr>
              <a:t>75%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Flèche droite rayée 5">
            <a:hlinkClick r:id="rId2" action="ppaction://hlinksldjump"/>
          </p:cNvPr>
          <p:cNvSpPr/>
          <p:nvPr/>
        </p:nvSpPr>
        <p:spPr>
          <a:xfrm>
            <a:off x="3383866" y="5085184"/>
            <a:ext cx="2664297" cy="1340768"/>
          </a:xfrm>
          <a:prstGeom prst="stripedRightArrow">
            <a:avLst>
              <a:gd name="adj1" fmla="val 50000"/>
              <a:gd name="adj2" fmla="val 611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96964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442674"/>
          </a:xfrm>
        </p:spPr>
        <p:txBody>
          <a:bodyPr/>
          <a:lstStyle/>
          <a:p>
            <a:r>
              <a:rPr lang="en-US" sz="4000" dirty="0" smtClean="0"/>
              <a:t>What is the correct use of the comma?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556792"/>
            <a:ext cx="7467600" cy="3951337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George complained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“About the weather.”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complained. “About the weather,”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69555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28800"/>
            <a:ext cx="7467600" cy="43609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A, George complained about the weather.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/>
          </a:p>
        </p:txBody>
      </p:sp>
    </p:spTree>
    <p:extLst>
      <p:ext uri="{BB962C8B-B14F-4D97-AF65-F5344CB8AC3E}">
        <p14:creationId xmlns:p14="http://schemas.microsoft.com/office/powerpoint/2010/main" val="6520764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Mark!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886283" y="2967335"/>
            <a:ext cx="337143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1500" b="1" cap="none" spc="0" dirty="0" smtClean="0">
                <a:ln/>
                <a:solidFill>
                  <a:schemeClr val="accent3"/>
                </a:solidFill>
                <a:effectLst/>
              </a:rPr>
              <a:t>25%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Flèche droite rayée 4">
            <a:hlinkClick r:id="rId2" action="ppaction://hlinksldjump"/>
          </p:cNvPr>
          <p:cNvSpPr/>
          <p:nvPr/>
        </p:nvSpPr>
        <p:spPr>
          <a:xfrm>
            <a:off x="3239853" y="4829383"/>
            <a:ext cx="2664296" cy="18448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4701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 smtClean="0"/>
          </a:p>
        </p:txBody>
      </p:sp>
    </p:spTree>
    <p:extLst>
      <p:ext uri="{BB962C8B-B14F-4D97-AF65-F5344CB8AC3E}">
        <p14:creationId xmlns:p14="http://schemas.microsoft.com/office/powerpoint/2010/main" val="140919397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Mark!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886282" y="2967335"/>
            <a:ext cx="337143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11500" b="1" cap="none" spc="0" dirty="0" smtClean="0">
                <a:ln/>
                <a:solidFill>
                  <a:schemeClr val="accent3"/>
                </a:solidFill>
                <a:effectLst/>
              </a:rPr>
              <a:t>50%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Flèche droite rayée 3">
            <a:hlinkClick r:id="rId2" action="ppaction://hlinksldjump"/>
          </p:cNvPr>
          <p:cNvSpPr/>
          <p:nvPr/>
        </p:nvSpPr>
        <p:spPr>
          <a:xfrm>
            <a:off x="3300494" y="4829383"/>
            <a:ext cx="2592288" cy="162395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4808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what if it’s a question?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2038388"/>
            <a:ext cx="7467600" cy="4414948"/>
          </a:xfrm>
        </p:spPr>
        <p:txBody>
          <a:bodyPr>
            <a:normAutofit/>
          </a:bodyPr>
          <a:lstStyle/>
          <a:p>
            <a:r>
              <a:rPr lang="en-US" dirty="0" smtClean="0"/>
              <a:t>If the explanatory word is at the end of the quote, and the quote is a question or an exclamation, it doesn’t end with a comma, like this: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“Honey, why is the baby on fire?” asked Jim.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In this case, the explanatory word would be lower cased, even if the quotation ends with something </a:t>
            </a:r>
            <a:r>
              <a:rPr lang="en-US" smtClean="0"/>
              <a:t>other than a comma.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156911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442674"/>
          </a:xfrm>
        </p:spPr>
        <p:txBody>
          <a:bodyPr/>
          <a:lstStyle/>
          <a:p>
            <a:r>
              <a:rPr lang="en-US" sz="4000" dirty="0" smtClean="0"/>
              <a:t>What is the correct use of the comma?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556792"/>
            <a:ext cx="7467600" cy="3951337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George complained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“About the weather.”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complained. “About the weather,”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69555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28800"/>
            <a:ext cx="7467600" cy="43609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A, George complained about the weather.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/>
          </a:p>
        </p:txBody>
      </p:sp>
    </p:spTree>
    <p:extLst>
      <p:ext uri="{BB962C8B-B14F-4D97-AF65-F5344CB8AC3E}">
        <p14:creationId xmlns:p14="http://schemas.microsoft.com/office/powerpoint/2010/main" val="65207644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Mark!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886282" y="2967335"/>
            <a:ext cx="337143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11500" b="1" cap="none" spc="0" dirty="0" smtClean="0">
                <a:ln/>
                <a:solidFill>
                  <a:schemeClr val="accent3"/>
                </a:solidFill>
                <a:effectLst/>
              </a:rPr>
              <a:t>50%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Flèche droite rayée 3">
            <a:hlinkClick r:id="rId2" action="ppaction://hlinksldjump"/>
          </p:cNvPr>
          <p:cNvSpPr/>
          <p:nvPr/>
        </p:nvSpPr>
        <p:spPr>
          <a:xfrm>
            <a:off x="3300494" y="4829383"/>
            <a:ext cx="2592288" cy="162395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8422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 smtClean="0"/>
          </a:p>
        </p:txBody>
      </p:sp>
    </p:spTree>
    <p:extLst>
      <p:ext uri="{BB962C8B-B14F-4D97-AF65-F5344CB8AC3E}">
        <p14:creationId xmlns:p14="http://schemas.microsoft.com/office/powerpoint/2010/main" val="14091939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Your</a:t>
            </a:r>
            <a:r>
              <a:rPr lang="fr-CA" dirty="0" smtClean="0"/>
              <a:t> Mark!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988840"/>
            <a:ext cx="7467600" cy="395133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999805" y="2967334"/>
            <a:ext cx="343242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1500" b="1" cap="none" spc="0" dirty="0" smtClean="0">
                <a:ln/>
                <a:solidFill>
                  <a:schemeClr val="accent3"/>
                </a:solidFill>
                <a:effectLst/>
              </a:rPr>
              <a:t>75%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Flèche droite rayée 5">
            <a:hlinkClick r:id="rId2" action="ppaction://hlinksldjump"/>
          </p:cNvPr>
          <p:cNvSpPr/>
          <p:nvPr/>
        </p:nvSpPr>
        <p:spPr>
          <a:xfrm>
            <a:off x="3383866" y="5085184"/>
            <a:ext cx="2664297" cy="1340768"/>
          </a:xfrm>
          <a:prstGeom prst="stripedRightArrow">
            <a:avLst>
              <a:gd name="adj1" fmla="val 50000"/>
              <a:gd name="adj2" fmla="val 611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703494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442674"/>
          </a:xfrm>
        </p:spPr>
        <p:txBody>
          <a:bodyPr/>
          <a:lstStyle/>
          <a:p>
            <a:r>
              <a:rPr lang="en-US" sz="4000" dirty="0" smtClean="0"/>
              <a:t>What is the correct use of the comma?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556792"/>
            <a:ext cx="7467600" cy="3951337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George complained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“About the weather.”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complained. “About the weather,”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695554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28800"/>
            <a:ext cx="7467600" cy="43609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A, George complained about the weather.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/>
          </a:p>
        </p:txBody>
      </p:sp>
    </p:spTree>
    <p:extLst>
      <p:ext uri="{BB962C8B-B14F-4D97-AF65-F5344CB8AC3E}">
        <p14:creationId xmlns:p14="http://schemas.microsoft.com/office/powerpoint/2010/main" val="65207644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Mark!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886283" y="2967335"/>
            <a:ext cx="337143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1500" b="1" cap="none" spc="0" dirty="0" smtClean="0">
                <a:ln/>
                <a:solidFill>
                  <a:schemeClr val="accent3"/>
                </a:solidFill>
                <a:effectLst/>
              </a:rPr>
              <a:t>25%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Flèche droite rayée 4">
            <a:hlinkClick r:id="rId2" action="ppaction://hlinksldjump"/>
          </p:cNvPr>
          <p:cNvSpPr/>
          <p:nvPr/>
        </p:nvSpPr>
        <p:spPr>
          <a:xfrm>
            <a:off x="3239853" y="4829383"/>
            <a:ext cx="2664296" cy="18448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65173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 smtClean="0"/>
          </a:p>
        </p:txBody>
      </p:sp>
    </p:spTree>
    <p:extLst>
      <p:ext uri="{BB962C8B-B14F-4D97-AF65-F5344CB8AC3E}">
        <p14:creationId xmlns:p14="http://schemas.microsoft.com/office/powerpoint/2010/main" val="140919397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Mark!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886282" y="2967335"/>
            <a:ext cx="337143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11500" b="1" cap="none" spc="0" dirty="0" smtClean="0">
                <a:ln/>
                <a:solidFill>
                  <a:schemeClr val="accent3"/>
                </a:solidFill>
                <a:effectLst/>
              </a:rPr>
              <a:t>50%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Flèche droite rayée 3">
            <a:hlinkClick r:id="rId2" action="ppaction://hlinksldjump"/>
          </p:cNvPr>
          <p:cNvSpPr/>
          <p:nvPr/>
        </p:nvSpPr>
        <p:spPr>
          <a:xfrm>
            <a:off x="3300494" y="4829383"/>
            <a:ext cx="2592288" cy="162395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74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there any more rules?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2038388"/>
            <a:ext cx="7467600" cy="4414948"/>
          </a:xfrm>
        </p:spPr>
        <p:txBody>
          <a:bodyPr>
            <a:normAutofit/>
          </a:bodyPr>
          <a:lstStyle/>
          <a:p>
            <a:r>
              <a:rPr lang="en-US" dirty="0" smtClean="0"/>
              <a:t>Yes, sometimes the writer inserts </a:t>
            </a:r>
            <a:r>
              <a:rPr lang="en-US" i="1" dirty="0" smtClean="0"/>
              <a:t>divided quotations.</a:t>
            </a:r>
            <a:r>
              <a:rPr lang="en-US" dirty="0" smtClean="0"/>
              <a:t> These are used to add more sentence varieties.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“Orlando,” Jim said, “is a beautiful place.”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two quotations is one sentence split by the explanatory word. The first quotation would end with a comma, and the explanatory word would also end with a comma. The next quotation would also begin un-capitalized.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2376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442674"/>
          </a:xfrm>
        </p:spPr>
        <p:txBody>
          <a:bodyPr/>
          <a:lstStyle/>
          <a:p>
            <a:r>
              <a:rPr lang="en-US" sz="4000" dirty="0" smtClean="0"/>
              <a:t>What is the correct use of the comma?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556792"/>
            <a:ext cx="7467600" cy="3951337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George complained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“About the weather.”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complained. “About the weather,”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695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28800"/>
            <a:ext cx="7467600" cy="43609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A, George complained about the weather.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/>
          </a:p>
        </p:txBody>
      </p:sp>
    </p:spTree>
    <p:extLst>
      <p:ext uri="{BB962C8B-B14F-4D97-AF65-F5344CB8AC3E}">
        <p14:creationId xmlns:p14="http://schemas.microsoft.com/office/powerpoint/2010/main" val="65207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Mark!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886283" y="2967335"/>
            <a:ext cx="337143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1500" b="1" cap="none" spc="0" dirty="0" smtClean="0">
                <a:ln/>
                <a:solidFill>
                  <a:schemeClr val="accent3"/>
                </a:solidFill>
                <a:effectLst/>
              </a:rPr>
              <a:t>25%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Flèche droite rayée 4">
            <a:hlinkClick r:id="rId2" action="ppaction://hlinksldjump"/>
          </p:cNvPr>
          <p:cNvSpPr/>
          <p:nvPr/>
        </p:nvSpPr>
        <p:spPr>
          <a:xfrm>
            <a:off x="3239853" y="4829383"/>
            <a:ext cx="2664296" cy="18448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33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 smtClean="0"/>
          </a:p>
        </p:txBody>
      </p:sp>
    </p:spTree>
    <p:extLst>
      <p:ext uri="{BB962C8B-B14F-4D97-AF65-F5344CB8AC3E}">
        <p14:creationId xmlns:p14="http://schemas.microsoft.com/office/powerpoint/2010/main" val="140919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Mark!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886282" y="2967335"/>
            <a:ext cx="337143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11500" b="1" cap="none" spc="0" dirty="0" smtClean="0">
                <a:ln/>
                <a:solidFill>
                  <a:schemeClr val="accent3"/>
                </a:solidFill>
                <a:effectLst/>
              </a:rPr>
              <a:t>50%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Flèche droite rayée 3">
            <a:hlinkClick r:id="rId2" action="ppaction://hlinksldjump"/>
          </p:cNvPr>
          <p:cNvSpPr/>
          <p:nvPr/>
        </p:nvSpPr>
        <p:spPr>
          <a:xfrm>
            <a:off x="3300494" y="4829383"/>
            <a:ext cx="2592288" cy="162395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23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442674"/>
          </a:xfrm>
        </p:spPr>
        <p:txBody>
          <a:bodyPr/>
          <a:lstStyle/>
          <a:p>
            <a:r>
              <a:rPr lang="en-US" sz="4000" dirty="0" smtClean="0"/>
              <a:t>What is the correct use of the comma?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556792"/>
            <a:ext cx="7467600" cy="3951337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George complained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“About the weather.”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complained, about the weather.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3" action="ppaction://hlinksldjump"/>
              </a:rPr>
              <a:t>George complained. “About the weather,”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695554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Wrong!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28800"/>
            <a:ext cx="7467600" cy="43609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correct answer is A, George complained about the weather.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/>
              <a:t>NEXT</a:t>
            </a:r>
            <a:endParaRPr lang="en-US" sz="7800" dirty="0"/>
          </a:p>
        </p:txBody>
      </p:sp>
    </p:spTree>
    <p:extLst>
      <p:ext uri="{BB962C8B-B14F-4D97-AF65-F5344CB8AC3E}">
        <p14:creationId xmlns:p14="http://schemas.microsoft.com/office/powerpoint/2010/main" val="6520764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Mark!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3323100" y="2967335"/>
            <a:ext cx="249780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11500" b="1" cap="none" spc="0" dirty="0" smtClean="0">
                <a:ln/>
                <a:solidFill>
                  <a:schemeClr val="accent3"/>
                </a:solidFill>
                <a:effectLst/>
              </a:rPr>
              <a:t>0%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323100" y="4829383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Sorry!</a:t>
            </a:r>
            <a:endParaRPr lang="fr-FR" sz="8000" dirty="0"/>
          </a:p>
        </p:txBody>
      </p:sp>
      <p:sp>
        <p:nvSpPr>
          <p:cNvPr id="5" name="Flèche droite rayée 4">
            <a:hlinkClick r:id="rId2" action="ppaction://hlinksldjump"/>
          </p:cNvPr>
          <p:cNvSpPr/>
          <p:nvPr/>
        </p:nvSpPr>
        <p:spPr>
          <a:xfrm>
            <a:off x="7020272" y="5229200"/>
            <a:ext cx="1872208" cy="12241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831192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right!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800" dirty="0" smtClean="0">
                <a:hlinkClick r:id="rId2" action="ppaction://hlinksldjump"/>
              </a:rPr>
              <a:t>NEXT</a:t>
            </a:r>
            <a:endParaRPr lang="en-US" sz="7800" dirty="0" smtClean="0"/>
          </a:p>
        </p:txBody>
      </p:sp>
    </p:spTree>
    <p:extLst>
      <p:ext uri="{BB962C8B-B14F-4D97-AF65-F5344CB8AC3E}">
        <p14:creationId xmlns:p14="http://schemas.microsoft.com/office/powerpoint/2010/main" val="140919397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Mark!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886283" y="2967335"/>
            <a:ext cx="337143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1500" b="1" cap="none" spc="0" dirty="0" smtClean="0">
                <a:ln/>
                <a:solidFill>
                  <a:schemeClr val="accent3"/>
                </a:solidFill>
                <a:effectLst/>
              </a:rPr>
              <a:t>25%</a:t>
            </a:r>
            <a:endParaRPr lang="fr-FR" sz="115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Flèche droite rayée 4">
            <a:hlinkClick r:id="rId2" action="ppaction://hlinksldjump"/>
          </p:cNvPr>
          <p:cNvSpPr/>
          <p:nvPr/>
        </p:nvSpPr>
        <p:spPr>
          <a:xfrm>
            <a:off x="3239853" y="4829383"/>
            <a:ext cx="2664296" cy="184482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68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8839"/>
            <a:ext cx="9144000" cy="1442674"/>
          </a:xfrm>
        </p:spPr>
        <p:txBody>
          <a:bodyPr/>
          <a:lstStyle/>
          <a:p>
            <a:r>
              <a:rPr lang="en-US" sz="4400" dirty="0" smtClean="0"/>
              <a:t>Is there something I’m forgetting?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28800"/>
            <a:ext cx="7467600" cy="4360925"/>
          </a:xfrm>
        </p:spPr>
        <p:txBody>
          <a:bodyPr/>
          <a:lstStyle/>
          <a:p>
            <a:r>
              <a:rPr lang="en-US" dirty="0" smtClean="0"/>
              <a:t>Yes, a writer should </a:t>
            </a:r>
            <a:r>
              <a:rPr lang="en-US" u="sng" dirty="0" smtClean="0"/>
              <a:t>never</a:t>
            </a:r>
            <a:r>
              <a:rPr lang="en-US" dirty="0" smtClean="0"/>
              <a:t> mix up direct quotations with </a:t>
            </a:r>
            <a:r>
              <a:rPr lang="en-US" i="1" dirty="0" smtClean="0"/>
              <a:t>indirect quotations.</a:t>
            </a:r>
            <a:r>
              <a:rPr lang="en-US" dirty="0" smtClean="0"/>
              <a:t> Indirect quotations do not have commas in between the explanatory word and the quote, like this: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Charlie said he wasn’t going to the party due to his curfew.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You can see that it isn’t a direct quotation, therefore it doesn’t involve a comma.  </a:t>
            </a:r>
          </a:p>
        </p:txBody>
      </p:sp>
    </p:spTree>
    <p:extLst>
      <p:ext uri="{BB962C8B-B14F-4D97-AF65-F5344CB8AC3E}">
        <p14:creationId xmlns:p14="http://schemas.microsoft.com/office/powerpoint/2010/main" val="89198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7317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0"/>
            <a:ext cx="8041440" cy="1442674"/>
          </a:xfrm>
        </p:spPr>
        <p:txBody>
          <a:bodyPr/>
          <a:lstStyle/>
          <a:p>
            <a:r>
              <a:rPr lang="en-US" dirty="0" smtClean="0"/>
              <a:t>Can we play a game?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268760"/>
            <a:ext cx="7467600" cy="3951337"/>
          </a:xfrm>
        </p:spPr>
        <p:txBody>
          <a:bodyPr/>
          <a:lstStyle/>
          <a:p>
            <a:r>
              <a:rPr lang="en-US" dirty="0" smtClean="0"/>
              <a:t>Sure! We can play to help learn a few of the tricks for the tactile learners. You get a point for the right answer, and you don’t get a point for getting it wrong.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3200" dirty="0" smtClean="0"/>
              <a:t>Let’s begin!</a:t>
            </a:r>
          </a:p>
        </p:txBody>
      </p:sp>
    </p:spTree>
    <p:extLst>
      <p:ext uri="{BB962C8B-B14F-4D97-AF65-F5344CB8AC3E}">
        <p14:creationId xmlns:p14="http://schemas.microsoft.com/office/powerpoint/2010/main" val="255311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442674"/>
          </a:xfrm>
        </p:spPr>
        <p:txBody>
          <a:bodyPr/>
          <a:lstStyle/>
          <a:p>
            <a:r>
              <a:rPr lang="en-US" sz="4400" dirty="0" smtClean="0"/>
              <a:t>What is the correct use of a comma?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700808"/>
            <a:ext cx="7467600" cy="4320480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“Let’s go,” Bob exclaimed, “I don’t want to miss the bus,”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>
                <a:hlinkClick r:id="rId3" action="ppaction://hlinksldjump"/>
              </a:rPr>
              <a:t>“Let’s go,” Bob exclaimed, “I don’t want to miss the </a:t>
            </a:r>
            <a:r>
              <a:rPr lang="en-US" dirty="0" smtClean="0">
                <a:hlinkClick r:id="rId3" action="ppaction://hlinksldjump"/>
              </a:rPr>
              <a:t>bus!”</a:t>
            </a:r>
            <a:endParaRPr lang="fr-FR" dirty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“Let’s go I don’t want to miss the bus!” Bob exclaimed,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>
                <a:hlinkClick r:id="rId2" action="ppaction://hlinksldjump"/>
              </a:rPr>
              <a:t>“Let’s go,” Bob exclaimed. “I don’t want to miss the bus!”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340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Album</Template>
  <TotalTime>131</TotalTime>
  <Words>1391</Words>
  <Application>Microsoft Office PowerPoint</Application>
  <PresentationFormat>On-screen Show (4:3)</PresentationFormat>
  <Paragraphs>454</Paragraphs>
  <Slides>70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Sketchbook</vt:lpstr>
      <vt:lpstr>How to use commas with quotations.</vt:lpstr>
      <vt:lpstr>So, how do you use commas?</vt:lpstr>
      <vt:lpstr>So, how does that fit in?</vt:lpstr>
      <vt:lpstr>That can’t be it.</vt:lpstr>
      <vt:lpstr>But what if it’s a question?</vt:lpstr>
      <vt:lpstr>Are there any more rules?</vt:lpstr>
      <vt:lpstr>Is there something I’m forgetting?</vt:lpstr>
      <vt:lpstr>Can we play a game?</vt:lpstr>
      <vt:lpstr>What is the correct use of a comma?</vt:lpstr>
      <vt:lpstr>Wrong!</vt:lpstr>
      <vt:lpstr>You’re right!</vt:lpstr>
      <vt:lpstr>What is the correct use of a comma?</vt:lpstr>
      <vt:lpstr>Wrong!</vt:lpstr>
      <vt:lpstr>You’re right!</vt:lpstr>
      <vt:lpstr>What is the correct use of a comma?</vt:lpstr>
      <vt:lpstr>Wrong!</vt:lpstr>
      <vt:lpstr>You’re right!</vt:lpstr>
      <vt:lpstr>What is the correct use of a comma?</vt:lpstr>
      <vt:lpstr>Wrong!</vt:lpstr>
      <vt:lpstr>You’re right!</vt:lpstr>
      <vt:lpstr>What is the correct use of a comma?</vt:lpstr>
      <vt:lpstr>Wrong!</vt:lpstr>
      <vt:lpstr>You’re right!</vt:lpstr>
      <vt:lpstr>What is the correct use of a comma?</vt:lpstr>
      <vt:lpstr>Wrong!</vt:lpstr>
      <vt:lpstr>You’re right!</vt:lpstr>
      <vt:lpstr>What is the correct use of a comma?</vt:lpstr>
      <vt:lpstr>Wrong!</vt:lpstr>
      <vt:lpstr>You’re right!</vt:lpstr>
      <vt:lpstr>What is the correct use of the comma?</vt:lpstr>
      <vt:lpstr>Wrong!</vt:lpstr>
      <vt:lpstr>Your Mark!</vt:lpstr>
      <vt:lpstr>You’re right!</vt:lpstr>
      <vt:lpstr>Your Mark!</vt:lpstr>
      <vt:lpstr>What is the correct use of the comma?</vt:lpstr>
      <vt:lpstr>Wrong!</vt:lpstr>
      <vt:lpstr>Your Mark!</vt:lpstr>
      <vt:lpstr>You’re right!</vt:lpstr>
      <vt:lpstr>Your Mark!</vt:lpstr>
      <vt:lpstr>What is the correct use of the comma?</vt:lpstr>
      <vt:lpstr>Wrong!</vt:lpstr>
      <vt:lpstr>Your Mark!</vt:lpstr>
      <vt:lpstr>You’re right!</vt:lpstr>
      <vt:lpstr>Your Mark!</vt:lpstr>
      <vt:lpstr>What is the correct use of the comma?</vt:lpstr>
      <vt:lpstr>Wrong!</vt:lpstr>
      <vt:lpstr>Your Mark!</vt:lpstr>
      <vt:lpstr>You’re right!</vt:lpstr>
      <vt:lpstr>Your Mark!</vt:lpstr>
      <vt:lpstr>What is the correct use of the comma?</vt:lpstr>
      <vt:lpstr>Wrong!</vt:lpstr>
      <vt:lpstr>Your Mark!</vt:lpstr>
      <vt:lpstr>You’re right!</vt:lpstr>
      <vt:lpstr>Your Mark!</vt:lpstr>
      <vt:lpstr>What is the correct use of the comma?</vt:lpstr>
      <vt:lpstr>Wrong!</vt:lpstr>
      <vt:lpstr>Your Mark!</vt:lpstr>
      <vt:lpstr>You’re right!</vt:lpstr>
      <vt:lpstr>Your Mark!</vt:lpstr>
      <vt:lpstr>What is the correct use of the comma?</vt:lpstr>
      <vt:lpstr>Wrong!</vt:lpstr>
      <vt:lpstr>Your Mark!</vt:lpstr>
      <vt:lpstr>You’re right!</vt:lpstr>
      <vt:lpstr>Your Mark!</vt:lpstr>
      <vt:lpstr>What is the correct use of the comma?</vt:lpstr>
      <vt:lpstr>Wrong!</vt:lpstr>
      <vt:lpstr>Your Mark!</vt:lpstr>
      <vt:lpstr>You’re right!</vt:lpstr>
      <vt:lpstr>Your Mark!</vt:lpstr>
      <vt:lpstr>Thank You!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commas with quotations.</dc:title>
  <dc:creator>Howe, Andrew</dc:creator>
  <cp:lastModifiedBy>ED18</cp:lastModifiedBy>
  <cp:revision>17</cp:revision>
  <dcterms:created xsi:type="dcterms:W3CDTF">2013-01-31T12:56:29Z</dcterms:created>
  <dcterms:modified xsi:type="dcterms:W3CDTF">2013-02-06T14:53:03Z</dcterms:modified>
</cp:coreProperties>
</file>