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F04E1-8927-4772-B2AB-126F10B2D364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4EF0B-10A6-4E9C-B34C-5518AF80E2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864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4EF0B-10A6-4E9C-B34C-5518AF80E28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047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120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30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869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162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90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624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69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135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183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64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6082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155D2-7D81-43BE-92E1-3619CD3E6368}" type="datetimeFigureOut">
              <a:rPr lang="fr-FR" smtClean="0"/>
              <a:t>11/02/2013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BD19E-0C37-4025-8C0C-EB57F1D77D3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421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7314" y="579124"/>
            <a:ext cx="7772400" cy="1470025"/>
          </a:xfrm>
        </p:spPr>
        <p:txBody>
          <a:bodyPr>
            <a:normAutofit/>
          </a:bodyPr>
          <a:lstStyle/>
          <a:p>
            <a:r>
              <a:rPr lang="fr-CA" sz="5400" dirty="0" smtClean="0">
                <a:latin typeface="Broadway" pitchFamily="82" charset="0"/>
              </a:rPr>
              <a:t>The </a:t>
            </a:r>
            <a:r>
              <a:rPr lang="fr-CA" sz="5400" dirty="0" smtClean="0">
                <a:latin typeface="Broadway" pitchFamily="82" charset="0"/>
              </a:rPr>
              <a:t>Colon</a:t>
            </a:r>
            <a:br>
              <a:rPr lang="fr-CA" sz="5400" dirty="0" smtClean="0">
                <a:latin typeface="Broadway" pitchFamily="82" charset="0"/>
              </a:rPr>
            </a:br>
            <a:r>
              <a:rPr lang="fr-CA" sz="3600" dirty="0" smtClean="0">
                <a:latin typeface="Broadway" pitchFamily="82" charset="0"/>
              </a:rPr>
              <a:t>Abby and Erin 8I</a:t>
            </a:r>
            <a:endParaRPr lang="fr-FR" sz="3600" dirty="0">
              <a:latin typeface="Broadway" pitchFamily="8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1196752"/>
            <a:ext cx="6400800" cy="1752600"/>
          </a:xfrm>
        </p:spPr>
        <p:txBody>
          <a:bodyPr>
            <a:noAutofit/>
          </a:bodyPr>
          <a:lstStyle/>
          <a:p>
            <a:r>
              <a:rPr lang="fr-CA" sz="28400" dirty="0" smtClean="0">
                <a:solidFill>
                  <a:srgbClr val="7030A0"/>
                </a:solidFill>
              </a:rPr>
              <a:t>:</a:t>
            </a:r>
            <a:endParaRPr lang="fr-FR" sz="28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45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 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èche vers le haut 3"/>
          <p:cNvSpPr/>
          <p:nvPr/>
        </p:nvSpPr>
        <p:spPr>
          <a:xfrm>
            <a:off x="1655676" y="3851845"/>
            <a:ext cx="972108" cy="136815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9512" y="5368860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latin typeface="Broadway" pitchFamily="82" charset="0"/>
              </a:rPr>
              <a:t>Insert colon </a:t>
            </a:r>
            <a:r>
              <a:rPr lang="fr-CA" sz="3200" dirty="0" err="1" smtClean="0">
                <a:latin typeface="Broadway" pitchFamily="82" charset="0"/>
              </a:rPr>
              <a:t>here</a:t>
            </a:r>
            <a:r>
              <a:rPr lang="fr-CA" sz="3200" dirty="0" smtClean="0">
                <a:latin typeface="Broadway" pitchFamily="82" charset="0"/>
              </a:rPr>
              <a:t>!</a:t>
            </a:r>
            <a:endParaRPr lang="fr-FR" sz="3200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4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fr-CA" dirty="0" err="1" smtClean="0">
                <a:latin typeface="Broadway" pitchFamily="82" charset="0"/>
              </a:rPr>
              <a:t>Where</a:t>
            </a:r>
            <a:r>
              <a:rPr lang="fr-CA" dirty="0" smtClean="0">
                <a:latin typeface="Broadway" pitchFamily="82" charset="0"/>
              </a:rPr>
              <a:t> </a:t>
            </a:r>
            <a:r>
              <a:rPr lang="fr-CA" dirty="0" err="1" smtClean="0">
                <a:latin typeface="Broadway" pitchFamily="82" charset="0"/>
              </a:rPr>
              <a:t>does</a:t>
            </a:r>
            <a:r>
              <a:rPr lang="fr-CA" dirty="0" smtClean="0">
                <a:latin typeface="Broadway" pitchFamily="82" charset="0"/>
              </a:rPr>
              <a:t> the colon </a:t>
            </a:r>
            <a:r>
              <a:rPr lang="fr-CA" dirty="0" err="1" smtClean="0">
                <a:latin typeface="Broadway" pitchFamily="82" charset="0"/>
              </a:rPr>
              <a:t>belong</a:t>
            </a:r>
            <a:r>
              <a:rPr lang="fr-CA" dirty="0" smtClean="0">
                <a:latin typeface="Broadway" pitchFamily="82" charset="0"/>
              </a:rPr>
              <a:t>?</a:t>
            </a:r>
            <a:endParaRPr lang="fr-FR" dirty="0">
              <a:latin typeface="Broadway" pitchFamily="8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r>
              <a:rPr lang="fr-CA" dirty="0" err="1" smtClean="0">
                <a:solidFill>
                  <a:srgbClr val="7030A0"/>
                </a:solidFill>
                <a:latin typeface="Broadway" pitchFamily="82" charset="0"/>
              </a:rPr>
              <a:t>Dear</a:t>
            </a:r>
            <a:r>
              <a:rPr lang="fr-CA" dirty="0" smtClean="0">
                <a:solidFill>
                  <a:srgbClr val="7030A0"/>
                </a:solidFill>
                <a:latin typeface="Broadway" pitchFamily="82" charset="0"/>
              </a:rPr>
              <a:t> Sir or </a:t>
            </a:r>
            <a:r>
              <a:rPr lang="fr-CA" dirty="0" err="1" smtClean="0">
                <a:solidFill>
                  <a:srgbClr val="7030A0"/>
                </a:solidFill>
                <a:latin typeface="Broadway" pitchFamily="82" charset="0"/>
              </a:rPr>
              <a:t>Madam</a:t>
            </a:r>
            <a:r>
              <a:rPr lang="fr-CA" dirty="0" smtClean="0">
                <a:solidFill>
                  <a:srgbClr val="7030A0"/>
                </a:solidFill>
                <a:latin typeface="Broadway" pitchFamily="82" charset="0"/>
              </a:rPr>
              <a:t> </a:t>
            </a:r>
          </a:p>
          <a:p>
            <a:pPr marL="0" indent="0">
              <a:buNone/>
            </a:pPr>
            <a:r>
              <a:rPr lang="fr-CA" dirty="0">
                <a:solidFill>
                  <a:srgbClr val="7030A0"/>
                </a:solidFill>
                <a:latin typeface="Broadway" pitchFamily="82" charset="0"/>
              </a:rPr>
              <a:t>	</a:t>
            </a:r>
            <a:endParaRPr lang="fr-CA" dirty="0" smtClean="0">
              <a:solidFill>
                <a:srgbClr val="7030A0"/>
              </a:solidFill>
              <a:latin typeface="Broadway" pitchFamily="82" charset="0"/>
            </a:endParaRPr>
          </a:p>
          <a:p>
            <a:pPr marL="0" indent="0">
              <a:buNone/>
            </a:pPr>
            <a:r>
              <a:rPr lang="fr-CA" dirty="0" smtClean="0">
                <a:solidFill>
                  <a:srgbClr val="7030A0"/>
                </a:solidFill>
                <a:latin typeface="Broadway" pitchFamily="82" charset="0"/>
              </a:rPr>
              <a:t>	This </a:t>
            </a:r>
            <a:r>
              <a:rPr lang="fr-CA" dirty="0" err="1" smtClean="0">
                <a:solidFill>
                  <a:srgbClr val="7030A0"/>
                </a:solidFill>
                <a:latin typeface="Broadway" pitchFamily="82" charset="0"/>
              </a:rPr>
              <a:t>is</a:t>
            </a:r>
            <a:r>
              <a:rPr lang="fr-CA" dirty="0" smtClean="0">
                <a:solidFill>
                  <a:srgbClr val="7030A0"/>
                </a:solidFill>
                <a:latin typeface="Broadway" pitchFamily="82" charset="0"/>
              </a:rPr>
              <a:t> a </a:t>
            </a:r>
            <a:r>
              <a:rPr lang="fr-CA" dirty="0" err="1" smtClean="0">
                <a:solidFill>
                  <a:srgbClr val="7030A0"/>
                </a:solidFill>
                <a:latin typeface="Broadway" pitchFamily="82" charset="0"/>
              </a:rPr>
              <a:t>friendly</a:t>
            </a:r>
            <a:r>
              <a:rPr lang="fr-CA" dirty="0" smtClean="0">
                <a:solidFill>
                  <a:srgbClr val="7030A0"/>
                </a:solidFill>
                <a:latin typeface="Broadway" pitchFamily="82" charset="0"/>
              </a:rPr>
              <a:t> </a:t>
            </a:r>
            <a:r>
              <a:rPr lang="fr-CA" dirty="0" err="1" smtClean="0">
                <a:solidFill>
                  <a:srgbClr val="7030A0"/>
                </a:solidFill>
                <a:latin typeface="Broadway" pitchFamily="82" charset="0"/>
              </a:rPr>
              <a:t>reminder</a:t>
            </a:r>
            <a:r>
              <a:rPr lang="fr-CA" dirty="0" smtClean="0">
                <a:solidFill>
                  <a:srgbClr val="7030A0"/>
                </a:solidFill>
                <a:latin typeface="Broadway" pitchFamily="82" charset="0"/>
              </a:rPr>
              <a:t> to </a:t>
            </a:r>
            <a:r>
              <a:rPr lang="fr-CA" dirty="0" err="1" smtClean="0">
                <a:solidFill>
                  <a:srgbClr val="7030A0"/>
                </a:solidFill>
                <a:latin typeface="Broadway" pitchFamily="82" charset="0"/>
              </a:rPr>
              <a:t>pay</a:t>
            </a:r>
            <a:r>
              <a:rPr lang="fr-CA" dirty="0" smtClean="0">
                <a:solidFill>
                  <a:srgbClr val="7030A0"/>
                </a:solidFill>
                <a:latin typeface="Broadway" pitchFamily="82" charset="0"/>
              </a:rPr>
              <a:t> </a:t>
            </a:r>
            <a:r>
              <a:rPr lang="fr-CA" dirty="0" err="1" smtClean="0">
                <a:solidFill>
                  <a:srgbClr val="7030A0"/>
                </a:solidFill>
                <a:latin typeface="Broadway" pitchFamily="82" charset="0"/>
              </a:rPr>
              <a:t>your</a:t>
            </a:r>
            <a:r>
              <a:rPr lang="fr-CA" dirty="0" smtClean="0">
                <a:solidFill>
                  <a:srgbClr val="7030A0"/>
                </a:solidFill>
                <a:latin typeface="Broadway" pitchFamily="82" charset="0"/>
              </a:rPr>
              <a:t> bills.</a:t>
            </a:r>
          </a:p>
          <a:p>
            <a:pPr marL="0" indent="0" algn="r">
              <a:buNone/>
            </a:pPr>
            <a:r>
              <a:rPr lang="fr-CA" dirty="0" err="1" smtClean="0">
                <a:solidFill>
                  <a:srgbClr val="7030A0"/>
                </a:solidFill>
                <a:latin typeface="Broadway" pitchFamily="82" charset="0"/>
              </a:rPr>
              <a:t>Sincerely</a:t>
            </a:r>
            <a:r>
              <a:rPr lang="fr-CA" dirty="0" smtClean="0">
                <a:solidFill>
                  <a:srgbClr val="7030A0"/>
                </a:solidFill>
                <a:latin typeface="Broadway" pitchFamily="82" charset="0"/>
              </a:rPr>
              <a:t>, </a:t>
            </a:r>
          </a:p>
          <a:p>
            <a:pPr marL="0" indent="0" algn="r">
              <a:buNone/>
            </a:pPr>
            <a:r>
              <a:rPr lang="fr-CA" dirty="0" smtClean="0">
                <a:solidFill>
                  <a:srgbClr val="7030A0"/>
                </a:solidFill>
                <a:latin typeface="Broadway" pitchFamily="82" charset="0"/>
              </a:rPr>
              <a:t>Wellington Power </a:t>
            </a:r>
            <a:r>
              <a:rPr lang="fr-CA" dirty="0" err="1" smtClean="0">
                <a:solidFill>
                  <a:srgbClr val="7030A0"/>
                </a:solidFill>
                <a:latin typeface="Broadway" pitchFamily="82" charset="0"/>
              </a:rPr>
              <a:t>co.</a:t>
            </a:r>
            <a:endParaRPr lang="fr-FR" dirty="0">
              <a:solidFill>
                <a:srgbClr val="7030A0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15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 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50350" cy="686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èche gauche 3"/>
          <p:cNvSpPr/>
          <p:nvPr/>
        </p:nvSpPr>
        <p:spPr>
          <a:xfrm>
            <a:off x="4788024" y="2420888"/>
            <a:ext cx="2160240" cy="7200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788023" y="1868077"/>
            <a:ext cx="4362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latin typeface="Broadway" pitchFamily="82" charset="0"/>
              </a:rPr>
              <a:t>Insert colon </a:t>
            </a:r>
            <a:r>
              <a:rPr lang="fr-CA" sz="3200" dirty="0" err="1" smtClean="0">
                <a:latin typeface="Broadway" pitchFamily="82" charset="0"/>
              </a:rPr>
              <a:t>here</a:t>
            </a:r>
            <a:r>
              <a:rPr lang="fr-CA" sz="3200" dirty="0">
                <a:latin typeface="Broadway" pitchFamily="82" charset="0"/>
              </a:rPr>
              <a:t>!</a:t>
            </a:r>
            <a:endParaRPr lang="fr-FR" sz="3200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40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Autofit/>
          </a:bodyPr>
          <a:lstStyle/>
          <a:p>
            <a:r>
              <a:rPr lang="fr-CA" sz="6800" dirty="0" smtClean="0">
                <a:solidFill>
                  <a:srgbClr val="7030A0"/>
                </a:solidFill>
                <a:latin typeface="Broadway" pitchFamily="82" charset="0"/>
              </a:rPr>
              <a:t>Congratulations!</a:t>
            </a:r>
            <a:endParaRPr lang="fr-FR" sz="6800" dirty="0">
              <a:solidFill>
                <a:srgbClr val="7030A0"/>
              </a:solidFill>
              <a:latin typeface="Broadway" pitchFamily="8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2636912"/>
            <a:ext cx="8229600" cy="216024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CA" sz="6000" dirty="0" smtClean="0">
                <a:latin typeface="Broadway" pitchFamily="82" charset="0"/>
              </a:rPr>
              <a:t>You </a:t>
            </a:r>
            <a:r>
              <a:rPr lang="fr-CA" sz="6000" dirty="0" err="1" smtClean="0">
                <a:latin typeface="Broadway" pitchFamily="82" charset="0"/>
              </a:rPr>
              <a:t>now</a:t>
            </a:r>
            <a:r>
              <a:rPr lang="fr-CA" sz="6000" dirty="0" smtClean="0">
                <a:latin typeface="Broadway" pitchFamily="82" charset="0"/>
              </a:rPr>
              <a:t> know how to </a:t>
            </a:r>
            <a:r>
              <a:rPr lang="fr-CA" sz="6000" dirty="0" err="1" smtClean="0">
                <a:latin typeface="Broadway" pitchFamily="82" charset="0"/>
              </a:rPr>
              <a:t>properly</a:t>
            </a:r>
            <a:r>
              <a:rPr lang="fr-CA" sz="6000" dirty="0" smtClean="0">
                <a:latin typeface="Broadway" pitchFamily="82" charset="0"/>
              </a:rPr>
              <a:t> use a colon!</a:t>
            </a:r>
            <a:endParaRPr lang="fr-FR" sz="6000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795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rmAutofit/>
          </a:bodyPr>
          <a:lstStyle/>
          <a:p>
            <a:r>
              <a:rPr lang="fr-CA" sz="5400" dirty="0" err="1" smtClean="0">
                <a:latin typeface="Broadway" pitchFamily="82" charset="0"/>
              </a:rPr>
              <a:t>Rules</a:t>
            </a:r>
            <a:r>
              <a:rPr lang="fr-CA" sz="5400" dirty="0" smtClean="0">
                <a:latin typeface="Broadway" pitchFamily="82" charset="0"/>
              </a:rPr>
              <a:t> of the…</a:t>
            </a:r>
            <a:endParaRPr lang="fr-FR" sz="5400" dirty="0">
              <a:latin typeface="Broadway" pitchFamily="8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3284984"/>
            <a:ext cx="8229600" cy="13129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7200" dirty="0" smtClean="0">
                <a:solidFill>
                  <a:srgbClr val="7030A0"/>
                </a:solidFill>
                <a:latin typeface="Broadway" pitchFamily="82" charset="0"/>
              </a:rPr>
              <a:t>Colon</a:t>
            </a:r>
            <a:endParaRPr lang="fr-FR" sz="7200" dirty="0">
              <a:solidFill>
                <a:srgbClr val="7030A0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40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CA" dirty="0" smtClean="0">
                <a:latin typeface="Broadway" pitchFamily="82" charset="0"/>
              </a:rPr>
              <a:t>Use a colon </a:t>
            </a:r>
            <a:r>
              <a:rPr lang="fr-CA" dirty="0" err="1" smtClean="0">
                <a:latin typeface="Broadway" pitchFamily="82" charset="0"/>
              </a:rPr>
              <a:t>after</a:t>
            </a:r>
            <a:r>
              <a:rPr lang="fr-CA" dirty="0" smtClean="0">
                <a:latin typeface="Broadway" pitchFamily="82" charset="0"/>
              </a:rPr>
              <a:t> the </a:t>
            </a:r>
            <a:r>
              <a:rPr lang="fr-CA" dirty="0" err="1" smtClean="0">
                <a:latin typeface="Broadway" pitchFamily="82" charset="0"/>
              </a:rPr>
              <a:t>greeting</a:t>
            </a:r>
            <a:r>
              <a:rPr lang="fr-CA" dirty="0" smtClean="0">
                <a:latin typeface="Broadway" pitchFamily="82" charset="0"/>
              </a:rPr>
              <a:t> of a business </a:t>
            </a:r>
            <a:r>
              <a:rPr lang="fr-CA" dirty="0" err="1" smtClean="0">
                <a:latin typeface="Broadway" pitchFamily="82" charset="0"/>
              </a:rPr>
              <a:t>letter</a:t>
            </a:r>
            <a:r>
              <a:rPr lang="fr-CA" dirty="0" smtClean="0">
                <a:latin typeface="Broadway" pitchFamily="82" charset="0"/>
              </a:rPr>
              <a:t>…</a:t>
            </a:r>
            <a:endParaRPr lang="fr-FR" dirty="0">
              <a:latin typeface="Broadway" pitchFamily="8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fr-CA" dirty="0" err="1" smtClean="0">
                <a:latin typeface="Broadway" pitchFamily="82" charset="0"/>
              </a:rPr>
              <a:t>Example</a:t>
            </a:r>
            <a:r>
              <a:rPr lang="fr-CA" dirty="0" smtClean="0">
                <a:latin typeface="Broadway" pitchFamily="82" charset="0"/>
              </a:rPr>
              <a:t>:</a:t>
            </a:r>
          </a:p>
          <a:p>
            <a:pPr marL="0" indent="0" algn="ctr">
              <a:buNone/>
            </a:pPr>
            <a:endParaRPr lang="fr-CA" dirty="0">
              <a:latin typeface="Broadway" pitchFamily="82" charset="0"/>
            </a:endParaRPr>
          </a:p>
          <a:p>
            <a:pPr marL="0" indent="0" algn="ctr">
              <a:buNone/>
            </a:pPr>
            <a:r>
              <a:rPr lang="fr-CA" dirty="0" err="1" smtClean="0">
                <a:latin typeface="Broadway" pitchFamily="82" charset="0"/>
              </a:rPr>
              <a:t>Dear</a:t>
            </a:r>
            <a:r>
              <a:rPr lang="fr-CA" dirty="0" smtClean="0">
                <a:latin typeface="Broadway" pitchFamily="82" charset="0"/>
              </a:rPr>
              <a:t> sir or </a:t>
            </a:r>
            <a:r>
              <a:rPr lang="fr-CA" dirty="0" err="1" smtClean="0">
                <a:latin typeface="Broadway" pitchFamily="82" charset="0"/>
              </a:rPr>
              <a:t>madam</a:t>
            </a:r>
            <a:r>
              <a:rPr lang="fr-CA" sz="4000" dirty="0">
                <a:solidFill>
                  <a:srgbClr val="7030A0"/>
                </a:solidFill>
                <a:latin typeface="Broadway" pitchFamily="82" charset="0"/>
              </a:rPr>
              <a:t>:</a:t>
            </a:r>
            <a:endParaRPr lang="fr-FR" dirty="0">
              <a:solidFill>
                <a:srgbClr val="7030A0"/>
              </a:solidFill>
              <a:latin typeface="Broadway" pitchFamily="82" charset="0"/>
            </a:endParaRPr>
          </a:p>
        </p:txBody>
      </p:sp>
      <p:sp>
        <p:nvSpPr>
          <p:cNvPr id="10" name="Flèche gauche 9"/>
          <p:cNvSpPr/>
          <p:nvPr/>
        </p:nvSpPr>
        <p:spPr>
          <a:xfrm>
            <a:off x="6913796" y="3552466"/>
            <a:ext cx="1296144" cy="725396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4716016" y="4277862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latin typeface="Broadway" pitchFamily="82" charset="0"/>
              </a:rPr>
              <a:t>Insert colon </a:t>
            </a:r>
            <a:r>
              <a:rPr lang="fr-CA" sz="3200" dirty="0" err="1" smtClean="0">
                <a:latin typeface="Broadway" pitchFamily="82" charset="0"/>
              </a:rPr>
              <a:t>here</a:t>
            </a:r>
            <a:r>
              <a:rPr lang="fr-CA" sz="3200" dirty="0" smtClean="0">
                <a:latin typeface="Broadway" pitchFamily="82" charset="0"/>
              </a:rPr>
              <a:t>!</a:t>
            </a:r>
            <a:endParaRPr lang="fr-FR" sz="3200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1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fr-CA" sz="4000" dirty="0" smtClean="0">
                <a:latin typeface="Broadway" pitchFamily="82" charset="0"/>
              </a:rPr>
              <a:t>Use a colon </a:t>
            </a:r>
            <a:r>
              <a:rPr lang="fr-CA" sz="4000" dirty="0" err="1" smtClean="0">
                <a:latin typeface="Broadway" pitchFamily="82" charset="0"/>
              </a:rPr>
              <a:t>between</a:t>
            </a:r>
            <a:r>
              <a:rPr lang="fr-CA" sz="4000" dirty="0" smtClean="0">
                <a:latin typeface="Broadway" pitchFamily="82" charset="0"/>
              </a:rPr>
              <a:t> </a:t>
            </a:r>
            <a:r>
              <a:rPr lang="fr-CA" sz="4000" dirty="0" err="1" smtClean="0">
                <a:latin typeface="Broadway" pitchFamily="82" charset="0"/>
              </a:rPr>
              <a:t>numerals</a:t>
            </a:r>
            <a:r>
              <a:rPr lang="fr-CA" sz="4000" dirty="0" smtClean="0">
                <a:latin typeface="Broadway" pitchFamily="82" charset="0"/>
              </a:rPr>
              <a:t> </a:t>
            </a:r>
            <a:r>
              <a:rPr lang="fr-CA" sz="4000" dirty="0" err="1" smtClean="0">
                <a:latin typeface="Broadway" pitchFamily="82" charset="0"/>
              </a:rPr>
              <a:t>indicating</a:t>
            </a:r>
            <a:r>
              <a:rPr lang="fr-CA" sz="4000" dirty="0" smtClean="0">
                <a:latin typeface="Broadway" pitchFamily="82" charset="0"/>
              </a:rPr>
              <a:t> </a:t>
            </a:r>
            <a:r>
              <a:rPr lang="fr-CA" sz="4000" dirty="0" err="1" smtClean="0">
                <a:latin typeface="Broadway" pitchFamily="82" charset="0"/>
              </a:rPr>
              <a:t>hours</a:t>
            </a:r>
            <a:r>
              <a:rPr lang="fr-CA" sz="4000" dirty="0" smtClean="0">
                <a:latin typeface="Broadway" pitchFamily="82" charset="0"/>
              </a:rPr>
              <a:t> and minutes…</a:t>
            </a:r>
            <a:endParaRPr lang="fr-FR" sz="4000" dirty="0">
              <a:latin typeface="Broadway" pitchFamily="8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586395"/>
            <a:ext cx="8229600" cy="3578909"/>
          </a:xfrm>
        </p:spPr>
        <p:txBody>
          <a:bodyPr/>
          <a:lstStyle/>
          <a:p>
            <a:pPr marL="0" indent="0" algn="ctr">
              <a:buNone/>
            </a:pPr>
            <a:r>
              <a:rPr lang="fr-CA" dirty="0" err="1" smtClean="0">
                <a:latin typeface="Broadway" pitchFamily="82" charset="0"/>
              </a:rPr>
              <a:t>Example</a:t>
            </a:r>
            <a:r>
              <a:rPr lang="fr-CA" dirty="0" smtClean="0">
                <a:latin typeface="Broadway" pitchFamily="82" charset="0"/>
              </a:rPr>
              <a:t>:</a:t>
            </a:r>
          </a:p>
          <a:p>
            <a:pPr marL="0" indent="0" algn="ctr">
              <a:buNone/>
            </a:pPr>
            <a:endParaRPr lang="fr-CA" dirty="0">
              <a:latin typeface="Broadway" pitchFamily="82" charset="0"/>
            </a:endParaRPr>
          </a:p>
          <a:p>
            <a:pPr marL="0" indent="0" algn="ctr">
              <a:buNone/>
            </a:pPr>
            <a:r>
              <a:rPr lang="fr-CA" dirty="0" smtClean="0">
                <a:latin typeface="Broadway" pitchFamily="82" charset="0"/>
              </a:rPr>
              <a:t>It </a:t>
            </a:r>
            <a:r>
              <a:rPr lang="fr-CA" dirty="0" err="1" smtClean="0">
                <a:latin typeface="Broadway" pitchFamily="82" charset="0"/>
              </a:rPr>
              <a:t>is</a:t>
            </a:r>
            <a:r>
              <a:rPr lang="fr-CA" dirty="0" smtClean="0">
                <a:latin typeface="Broadway" pitchFamily="82" charset="0"/>
              </a:rPr>
              <a:t> 9</a:t>
            </a:r>
            <a:r>
              <a:rPr lang="fr-CA" sz="3600" dirty="0" smtClean="0">
                <a:solidFill>
                  <a:srgbClr val="7030A0"/>
                </a:solidFill>
                <a:latin typeface="Broadway" pitchFamily="82" charset="0"/>
              </a:rPr>
              <a:t>:</a:t>
            </a:r>
            <a:r>
              <a:rPr lang="fr-CA" dirty="0" smtClean="0">
                <a:latin typeface="Broadway" pitchFamily="82" charset="0"/>
              </a:rPr>
              <a:t>30 </a:t>
            </a:r>
            <a:r>
              <a:rPr lang="fr-CA" dirty="0" err="1" smtClean="0">
                <a:latin typeface="Broadway" pitchFamily="82" charset="0"/>
              </a:rPr>
              <a:t>a.m</a:t>
            </a:r>
            <a:r>
              <a:rPr lang="fr-CA" dirty="0" smtClean="0">
                <a:latin typeface="Broadway" pitchFamily="82" charset="0"/>
              </a:rPr>
              <a:t>.</a:t>
            </a:r>
            <a:endParaRPr lang="fr-FR" dirty="0">
              <a:latin typeface="Broadway" pitchFamily="82" charset="0"/>
            </a:endParaRPr>
          </a:p>
        </p:txBody>
      </p:sp>
      <p:sp>
        <p:nvSpPr>
          <p:cNvPr id="4" name="Flèche vers le haut 3"/>
          <p:cNvSpPr/>
          <p:nvPr/>
        </p:nvSpPr>
        <p:spPr>
          <a:xfrm>
            <a:off x="3963083" y="4403710"/>
            <a:ext cx="752931" cy="108012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339752" y="5555293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latin typeface="Broadway" pitchFamily="82" charset="0"/>
              </a:rPr>
              <a:t>Insert colon </a:t>
            </a:r>
            <a:r>
              <a:rPr lang="fr-CA" sz="3200" dirty="0" err="1" smtClean="0">
                <a:latin typeface="Broadway" pitchFamily="82" charset="0"/>
              </a:rPr>
              <a:t>here</a:t>
            </a:r>
            <a:r>
              <a:rPr lang="fr-CA" sz="3200" dirty="0" smtClean="0">
                <a:latin typeface="Broadway" pitchFamily="82" charset="0"/>
              </a:rPr>
              <a:t>!</a:t>
            </a:r>
            <a:endParaRPr lang="fr-FR" sz="3200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53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CA" dirty="0" smtClean="0">
                <a:latin typeface="Broadway" pitchFamily="82" charset="0"/>
              </a:rPr>
              <a:t>Use a colon to </a:t>
            </a:r>
            <a:r>
              <a:rPr lang="fr-CA" dirty="0" err="1" smtClean="0">
                <a:latin typeface="Broadway" pitchFamily="82" charset="0"/>
              </a:rPr>
              <a:t>introduce</a:t>
            </a:r>
            <a:r>
              <a:rPr lang="fr-CA" dirty="0" smtClean="0">
                <a:latin typeface="Broadway" pitchFamily="82" charset="0"/>
              </a:rPr>
              <a:t> a </a:t>
            </a:r>
            <a:r>
              <a:rPr lang="fr-CA" dirty="0" err="1" smtClean="0">
                <a:latin typeface="Broadway" pitchFamily="82" charset="0"/>
              </a:rPr>
              <a:t>list</a:t>
            </a:r>
            <a:r>
              <a:rPr lang="fr-CA" dirty="0" smtClean="0">
                <a:latin typeface="Broadway" pitchFamily="82" charset="0"/>
              </a:rPr>
              <a:t> of items…</a:t>
            </a:r>
            <a:endParaRPr lang="fr-FR" dirty="0">
              <a:latin typeface="Broadway" pitchFamily="8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248472"/>
          </a:xfrm>
        </p:spPr>
        <p:txBody>
          <a:bodyPr/>
          <a:lstStyle/>
          <a:p>
            <a:pPr marL="0" indent="0" algn="ctr">
              <a:buNone/>
            </a:pPr>
            <a:r>
              <a:rPr lang="fr-CA" dirty="0" err="1" smtClean="0">
                <a:latin typeface="Broadway" pitchFamily="82" charset="0"/>
              </a:rPr>
              <a:t>Example</a:t>
            </a:r>
            <a:r>
              <a:rPr lang="fr-CA" dirty="0" smtClean="0">
                <a:latin typeface="Broadway" pitchFamily="82" charset="0"/>
              </a:rPr>
              <a:t>:</a:t>
            </a:r>
          </a:p>
          <a:p>
            <a:pPr marL="0" indent="0" algn="ctr">
              <a:buNone/>
            </a:pPr>
            <a:endParaRPr lang="fr-CA" dirty="0" smtClean="0">
              <a:latin typeface="Broadway" pitchFamily="82" charset="0"/>
            </a:endParaRPr>
          </a:p>
          <a:p>
            <a:pPr marL="0" indent="0" algn="ctr">
              <a:buNone/>
            </a:pPr>
            <a:r>
              <a:rPr lang="fr-CA" dirty="0" err="1" smtClean="0">
                <a:latin typeface="Broadway" pitchFamily="82" charset="0"/>
              </a:rPr>
              <a:t>While</a:t>
            </a:r>
            <a:r>
              <a:rPr lang="fr-CA" dirty="0" smtClean="0">
                <a:latin typeface="Broadway" pitchFamily="82" charset="0"/>
              </a:rPr>
              <a:t> </a:t>
            </a:r>
            <a:r>
              <a:rPr lang="fr-CA" dirty="0" err="1" smtClean="0">
                <a:latin typeface="Broadway" pitchFamily="82" charset="0"/>
              </a:rPr>
              <a:t>at</a:t>
            </a:r>
            <a:r>
              <a:rPr lang="fr-CA" dirty="0" smtClean="0">
                <a:latin typeface="Broadway" pitchFamily="82" charset="0"/>
              </a:rPr>
              <a:t> the store, </a:t>
            </a:r>
            <a:r>
              <a:rPr lang="fr-CA" dirty="0" err="1" smtClean="0">
                <a:latin typeface="Broadway" pitchFamily="82" charset="0"/>
              </a:rPr>
              <a:t>please</a:t>
            </a:r>
            <a:r>
              <a:rPr lang="fr-CA" dirty="0" smtClean="0">
                <a:latin typeface="Broadway" pitchFamily="82" charset="0"/>
              </a:rPr>
              <a:t> </a:t>
            </a:r>
            <a:r>
              <a:rPr lang="fr-CA" dirty="0" err="1" smtClean="0">
                <a:latin typeface="Broadway" pitchFamily="82" charset="0"/>
              </a:rPr>
              <a:t>buy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: </a:t>
            </a:r>
            <a:r>
              <a:rPr lang="fr-CA" dirty="0" err="1" smtClean="0">
                <a:latin typeface="Broadway" pitchFamily="82" charset="0"/>
              </a:rPr>
              <a:t>tomatoes</a:t>
            </a:r>
            <a:r>
              <a:rPr lang="fr-CA" dirty="0" smtClean="0">
                <a:latin typeface="Broadway" pitchFamily="82" charset="0"/>
              </a:rPr>
              <a:t>, cherries, </a:t>
            </a:r>
            <a:r>
              <a:rPr lang="fr-CA" dirty="0" err="1" smtClean="0">
                <a:latin typeface="Broadway" pitchFamily="82" charset="0"/>
              </a:rPr>
              <a:t>apples</a:t>
            </a:r>
            <a:r>
              <a:rPr lang="fr-CA" dirty="0" smtClean="0">
                <a:latin typeface="Broadway" pitchFamily="82" charset="0"/>
              </a:rPr>
              <a:t>, and ketchup.</a:t>
            </a:r>
            <a:endParaRPr lang="fr-CA" dirty="0">
              <a:latin typeface="Broadway" pitchFamily="82" charset="0"/>
            </a:endParaRPr>
          </a:p>
        </p:txBody>
      </p:sp>
      <p:sp>
        <p:nvSpPr>
          <p:cNvPr id="4" name="Flèche vers le bas 3"/>
          <p:cNvSpPr/>
          <p:nvPr/>
        </p:nvSpPr>
        <p:spPr>
          <a:xfrm>
            <a:off x="7434277" y="2204864"/>
            <a:ext cx="720080" cy="122413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6138133" y="1420034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latin typeface="Broadway" pitchFamily="82" charset="0"/>
              </a:rPr>
              <a:t>Insert colon </a:t>
            </a:r>
            <a:r>
              <a:rPr lang="fr-CA" sz="3200" dirty="0" err="1" smtClean="0">
                <a:latin typeface="Broadway" pitchFamily="82" charset="0"/>
              </a:rPr>
              <a:t>here</a:t>
            </a:r>
            <a:r>
              <a:rPr lang="fr-CA" sz="3200" dirty="0" smtClean="0">
                <a:latin typeface="Broadway" pitchFamily="82" charset="0"/>
              </a:rPr>
              <a:t>!</a:t>
            </a:r>
            <a:endParaRPr lang="fr-FR" sz="3200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72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352839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fr-CA" sz="7200" dirty="0" smtClean="0">
              <a:latin typeface="Broadway" pitchFamily="82" charset="0"/>
            </a:endParaRPr>
          </a:p>
          <a:p>
            <a:pPr marL="0" indent="0" algn="ctr">
              <a:buNone/>
            </a:pPr>
            <a:r>
              <a:rPr lang="fr-CA" sz="7200" dirty="0" err="1" smtClean="0">
                <a:latin typeface="Broadway" pitchFamily="82" charset="0"/>
              </a:rPr>
              <a:t>Let’s</a:t>
            </a:r>
            <a:r>
              <a:rPr lang="fr-CA" sz="7200" dirty="0" smtClean="0">
                <a:latin typeface="Broadway" pitchFamily="82" charset="0"/>
              </a:rPr>
              <a:t> </a:t>
            </a:r>
          </a:p>
          <a:p>
            <a:pPr marL="0" indent="0" algn="ctr">
              <a:buNone/>
            </a:pPr>
            <a:r>
              <a:rPr lang="fr-CA" sz="7200" dirty="0" err="1">
                <a:latin typeface="Broadway" pitchFamily="82" charset="0"/>
              </a:rPr>
              <a:t>t</a:t>
            </a:r>
            <a:r>
              <a:rPr lang="fr-CA" sz="7200" dirty="0" err="1" smtClean="0">
                <a:latin typeface="Broadway" pitchFamily="82" charset="0"/>
              </a:rPr>
              <a:t>ry</a:t>
            </a:r>
            <a:endParaRPr lang="fr-CA" sz="7200" dirty="0" smtClean="0">
              <a:latin typeface="Broadway" pitchFamily="82" charset="0"/>
            </a:endParaRPr>
          </a:p>
          <a:p>
            <a:pPr marL="0" indent="0" algn="ctr">
              <a:buNone/>
            </a:pPr>
            <a:r>
              <a:rPr lang="fr-CA" sz="7200" dirty="0" err="1" smtClean="0">
                <a:latin typeface="Broadway" pitchFamily="82" charset="0"/>
              </a:rPr>
              <a:t>it!</a:t>
            </a:r>
            <a:endParaRPr lang="fr-FR" sz="7200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82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Autofit/>
          </a:bodyPr>
          <a:lstStyle/>
          <a:p>
            <a:r>
              <a:rPr lang="fr-CA" sz="4800" dirty="0" err="1" smtClean="0">
                <a:latin typeface="Broadway" pitchFamily="82" charset="0"/>
              </a:rPr>
              <a:t>Where</a:t>
            </a:r>
            <a:r>
              <a:rPr lang="fr-CA" sz="4800" dirty="0" smtClean="0">
                <a:latin typeface="Broadway" pitchFamily="82" charset="0"/>
              </a:rPr>
              <a:t> </a:t>
            </a:r>
            <a:r>
              <a:rPr lang="fr-CA" sz="4800" dirty="0" err="1" smtClean="0">
                <a:latin typeface="Broadway" pitchFamily="82" charset="0"/>
              </a:rPr>
              <a:t>does</a:t>
            </a:r>
            <a:r>
              <a:rPr lang="fr-CA" sz="4800" dirty="0" smtClean="0">
                <a:latin typeface="Broadway" pitchFamily="82" charset="0"/>
              </a:rPr>
              <a:t> the colon </a:t>
            </a:r>
            <a:r>
              <a:rPr lang="fr-CA" sz="4800" dirty="0" err="1" smtClean="0">
                <a:latin typeface="Broadway" pitchFamily="82" charset="0"/>
              </a:rPr>
              <a:t>belong</a:t>
            </a:r>
            <a:r>
              <a:rPr lang="fr-CA" sz="4800" dirty="0" smtClean="0">
                <a:latin typeface="Broadway" pitchFamily="82" charset="0"/>
              </a:rPr>
              <a:t>?</a:t>
            </a:r>
            <a:endParaRPr lang="fr-FR" sz="4800" dirty="0">
              <a:latin typeface="Broadway" pitchFamily="8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The </a:t>
            </a:r>
            <a:r>
              <a:rPr lang="fr-CA" sz="4000" dirty="0" err="1" smtClean="0">
                <a:solidFill>
                  <a:srgbClr val="7030A0"/>
                </a:solidFill>
                <a:latin typeface="Broadway" pitchFamily="82" charset="0"/>
              </a:rPr>
              <a:t>movie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 </a:t>
            </a:r>
            <a:r>
              <a:rPr lang="fr-CA" sz="4000" dirty="0" err="1" smtClean="0">
                <a:solidFill>
                  <a:srgbClr val="7030A0"/>
                </a:solidFill>
                <a:latin typeface="Broadway" pitchFamily="82" charset="0"/>
              </a:rPr>
              <a:t>starts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 </a:t>
            </a:r>
            <a:r>
              <a:rPr lang="fr-CA" sz="4000" dirty="0" err="1" smtClean="0">
                <a:solidFill>
                  <a:srgbClr val="7030A0"/>
                </a:solidFill>
                <a:latin typeface="Broadway" pitchFamily="82" charset="0"/>
              </a:rPr>
              <a:t>at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 830 p.m. </a:t>
            </a:r>
            <a:endParaRPr lang="fr-FR" sz="4000" dirty="0">
              <a:solidFill>
                <a:srgbClr val="7030A0"/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87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" y="4763"/>
            <a:ext cx="9137649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lèche vers le haut 3"/>
          <p:cNvSpPr/>
          <p:nvPr/>
        </p:nvSpPr>
        <p:spPr>
          <a:xfrm>
            <a:off x="6029462" y="3431380"/>
            <a:ext cx="702777" cy="100573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328622" y="4653136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>
                <a:latin typeface="Broadway" pitchFamily="82" charset="0"/>
              </a:rPr>
              <a:t>Insert colon </a:t>
            </a:r>
            <a:r>
              <a:rPr lang="fr-CA" sz="3200" dirty="0" err="1" smtClean="0">
                <a:latin typeface="Broadway" pitchFamily="82" charset="0"/>
              </a:rPr>
              <a:t>here</a:t>
            </a:r>
            <a:r>
              <a:rPr lang="fr-CA" sz="3200" dirty="0" smtClean="0">
                <a:latin typeface="Broadway" pitchFamily="82" charset="0"/>
              </a:rPr>
              <a:t>!</a:t>
            </a:r>
            <a:endParaRPr lang="fr-FR" sz="3200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60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fr-CA" dirty="0" err="1" smtClean="0">
                <a:latin typeface="Broadway" pitchFamily="82" charset="0"/>
              </a:rPr>
              <a:t>Where</a:t>
            </a:r>
            <a:r>
              <a:rPr lang="fr-CA" dirty="0" smtClean="0">
                <a:latin typeface="Broadway" pitchFamily="82" charset="0"/>
              </a:rPr>
              <a:t> </a:t>
            </a:r>
            <a:r>
              <a:rPr lang="fr-CA" dirty="0" err="1" smtClean="0">
                <a:latin typeface="Broadway" pitchFamily="82" charset="0"/>
              </a:rPr>
              <a:t>does</a:t>
            </a:r>
            <a:r>
              <a:rPr lang="fr-CA" dirty="0" smtClean="0">
                <a:latin typeface="Broadway" pitchFamily="82" charset="0"/>
              </a:rPr>
              <a:t> the colon </a:t>
            </a:r>
            <a:r>
              <a:rPr lang="fr-CA" dirty="0" err="1" smtClean="0">
                <a:latin typeface="Broadway" pitchFamily="82" charset="0"/>
              </a:rPr>
              <a:t>belong</a:t>
            </a:r>
            <a:r>
              <a:rPr lang="fr-CA" dirty="0">
                <a:latin typeface="Broadway" pitchFamily="82" charset="0"/>
              </a:rPr>
              <a:t>?</a:t>
            </a:r>
            <a:endParaRPr lang="fr-FR" dirty="0">
              <a:latin typeface="Broadway" pitchFamily="8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805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CA" sz="4000" dirty="0" smtClean="0"/>
          </a:p>
          <a:p>
            <a:pPr marL="0" indent="0" algn="ctr">
              <a:buNone/>
            </a:pP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For </a:t>
            </a:r>
            <a:r>
              <a:rPr lang="fr-CA" sz="4000" dirty="0" err="1" smtClean="0">
                <a:solidFill>
                  <a:srgbClr val="7030A0"/>
                </a:solidFill>
                <a:latin typeface="Broadway" pitchFamily="82" charset="0"/>
              </a:rPr>
              <a:t>school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 </a:t>
            </a:r>
            <a:r>
              <a:rPr lang="fr-CA" sz="4000" dirty="0" err="1" smtClean="0">
                <a:solidFill>
                  <a:srgbClr val="7030A0"/>
                </a:solidFill>
                <a:latin typeface="Broadway" pitchFamily="82" charset="0"/>
              </a:rPr>
              <a:t>tomorrow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 </a:t>
            </a:r>
            <a:r>
              <a:rPr lang="fr-CA" sz="4000" dirty="0" err="1" smtClean="0">
                <a:solidFill>
                  <a:srgbClr val="7030A0"/>
                </a:solidFill>
                <a:latin typeface="Broadway" pitchFamily="82" charset="0"/>
              </a:rPr>
              <a:t>please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 </a:t>
            </a:r>
            <a:r>
              <a:rPr lang="fr-CA" sz="4000" dirty="0" err="1" smtClean="0">
                <a:solidFill>
                  <a:srgbClr val="7030A0"/>
                </a:solidFill>
                <a:latin typeface="Broadway" pitchFamily="82" charset="0"/>
              </a:rPr>
              <a:t>bring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 </a:t>
            </a:r>
            <a:r>
              <a:rPr lang="fr-CA" sz="4000" dirty="0" err="1" smtClean="0">
                <a:solidFill>
                  <a:srgbClr val="7030A0"/>
                </a:solidFill>
                <a:latin typeface="Broadway" pitchFamily="82" charset="0"/>
              </a:rPr>
              <a:t>pencils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, an </a:t>
            </a:r>
            <a:r>
              <a:rPr lang="fr-CA" sz="4000" dirty="0" err="1" smtClean="0">
                <a:solidFill>
                  <a:srgbClr val="7030A0"/>
                </a:solidFill>
                <a:latin typeface="Broadway" pitchFamily="82" charset="0"/>
              </a:rPr>
              <a:t>eraser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, and </a:t>
            </a:r>
            <a:r>
              <a:rPr lang="fr-CA" sz="4000" dirty="0" err="1" smtClean="0">
                <a:solidFill>
                  <a:srgbClr val="7030A0"/>
                </a:solidFill>
                <a:latin typeface="Broadway" pitchFamily="82" charset="0"/>
              </a:rPr>
              <a:t>paper</a:t>
            </a:r>
            <a:r>
              <a:rPr lang="fr-CA" sz="4000" dirty="0" smtClean="0">
                <a:solidFill>
                  <a:srgbClr val="7030A0"/>
                </a:solidFill>
                <a:latin typeface="Broadway" pitchFamily="8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08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159</Words>
  <Application>Microsoft Office PowerPoint</Application>
  <PresentationFormat>On-screen Show (4:3)</PresentationFormat>
  <Paragraphs>45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Thème Office</vt:lpstr>
      <vt:lpstr>The Colon Abby and Erin 8I</vt:lpstr>
      <vt:lpstr>Rules of the…</vt:lpstr>
      <vt:lpstr>Use a colon after the greeting of a business letter…</vt:lpstr>
      <vt:lpstr>Use a colon between numerals indicating hours and minutes…</vt:lpstr>
      <vt:lpstr>Use a colon to introduce a list of items…</vt:lpstr>
      <vt:lpstr>PowerPoint Presentation</vt:lpstr>
      <vt:lpstr>Where does the colon belong?</vt:lpstr>
      <vt:lpstr>PowerPoint Presentation</vt:lpstr>
      <vt:lpstr>Where does the colon belong?</vt:lpstr>
      <vt:lpstr> </vt:lpstr>
      <vt:lpstr>Where does the colon belong?</vt:lpstr>
      <vt:lpstr> </vt:lpstr>
      <vt:lpstr>Congratulations!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colon</dc:title>
  <dc:creator>McFawn, Abigail</dc:creator>
  <cp:lastModifiedBy>ED18</cp:lastModifiedBy>
  <cp:revision>10</cp:revision>
  <dcterms:created xsi:type="dcterms:W3CDTF">2013-02-01T18:10:56Z</dcterms:created>
  <dcterms:modified xsi:type="dcterms:W3CDTF">2013-02-11T16:08:30Z</dcterms:modified>
</cp:coreProperties>
</file>